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97" autoAdjust="0"/>
    <p:restoredTop sz="90929"/>
  </p:normalViewPr>
  <p:slideViewPr>
    <p:cSldViewPr>
      <p:cViewPr>
        <p:scale>
          <a:sx n="70" d="100"/>
          <a:sy n="70" d="100"/>
        </p:scale>
        <p:origin x="-84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DF171-64A6-46A6-9C51-09315AA563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56F9E-952B-4A6A-A238-E0DB03517D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362B6-DB36-4517-8121-A7714A0E38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FB582-69D9-42B7-A0EC-5AAE12BE6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19132-9738-46E0-BC07-56C4A2259B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CB1A2-C7DF-4014-8F26-C599D0346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C1686-236D-409D-AB93-4565BA14BB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BD29E-72C9-491B-9CE9-2CEE49D991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89D39-1E43-40E3-95B1-1F1DD65B3A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ECC23-0B2B-43C3-83BD-D80417300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41B6B-D9AF-4010-9387-F82E7DB9C1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C3DDD4-9BD6-417A-B639-0C0D913E66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time4writing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55638" y="1830388"/>
            <a:ext cx="8597900" cy="2570162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800" b="1">
                <a:solidFill>
                  <a:srgbClr val="073763"/>
                </a:solidFill>
                <a:latin typeface="Arial" pitchFamily="34" charset="0"/>
              </a:rPr>
              <a:t>Parts of Speech</a:t>
            </a:r>
            <a:r>
              <a:rPr lang="en-US"/>
              <a:t/>
            </a:r>
            <a:br>
              <a:rPr lang="en-US"/>
            </a:br>
            <a:r>
              <a:rPr lang="en-US" sz="2900" b="1">
                <a:solidFill>
                  <a:srgbClr val="073763"/>
                </a:solidFill>
                <a:latin typeface="Arial" pitchFamily="34" charset="0"/>
              </a:rPr>
              <a:t/>
            </a:r>
            <a:br>
              <a:rPr lang="en-US" sz="2900" b="1">
                <a:solidFill>
                  <a:srgbClr val="073763"/>
                </a:solidFill>
                <a:latin typeface="Arial" pitchFamily="34" charset="0"/>
              </a:rPr>
            </a:br>
            <a:r>
              <a:rPr lang="en-US" sz="3700" b="1">
                <a:solidFill>
                  <a:srgbClr val="B45F06"/>
                </a:solidFill>
                <a:latin typeface="Arial" pitchFamily="34" charset="0"/>
              </a:rPr>
              <a:t>Recognizing the Different</a:t>
            </a:r>
            <a:r>
              <a:rPr lang="en-US"/>
              <a:t/>
            </a:r>
            <a:br>
              <a:rPr lang="en-US"/>
            </a:br>
            <a:r>
              <a:rPr lang="en-US" sz="3700" b="1">
                <a:solidFill>
                  <a:srgbClr val="B45F06"/>
                </a:solidFill>
                <a:latin typeface="Arial" pitchFamily="34" charset="0"/>
              </a:rPr>
              <a:t>Word Types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65200" y="5334000"/>
            <a:ext cx="8451850" cy="171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300" dirty="0">
                <a:solidFill>
                  <a:srgbClr val="073763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1300" dirty="0">
                <a:solidFill>
                  <a:srgbClr val="073763"/>
                </a:solidFill>
                <a:latin typeface="Arial" pitchFamily="34" charset="0"/>
                <a:cs typeface="Arial" pitchFamily="34" charset="0"/>
              </a:rPr>
              <a:t> Time4Writing provides these teachers materials to teachers and parents at no cost.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1300" dirty="0">
                <a:solidFill>
                  <a:srgbClr val="073763"/>
                </a:solidFill>
                <a:latin typeface="Arial" pitchFamily="34" charset="0"/>
                <a:cs typeface="Arial" pitchFamily="34" charset="0"/>
              </a:rPr>
              <a:t>More presentations, handouts, interactive online exercises, and video lessons are freely available at Time4Writing.com.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1300" dirty="0">
                <a:solidFill>
                  <a:srgbClr val="073763"/>
                </a:solidFill>
                <a:latin typeface="Arial" pitchFamily="34" charset="0"/>
                <a:cs typeface="Arial" pitchFamily="34" charset="0"/>
              </a:rPr>
              <a:t>Consider linking to these resources from your school, teacher, or </a:t>
            </a:r>
            <a:r>
              <a:rPr lang="en-US" sz="1300" dirty="0" err="1">
                <a:solidFill>
                  <a:srgbClr val="073763"/>
                </a:solidFill>
                <a:latin typeface="Arial" pitchFamily="34" charset="0"/>
                <a:cs typeface="Arial" pitchFamily="34" charset="0"/>
              </a:rPr>
              <a:t>homeschool</a:t>
            </a:r>
            <a:r>
              <a:rPr lang="en-US" sz="1300" dirty="0">
                <a:solidFill>
                  <a:srgbClr val="073763"/>
                </a:solidFill>
                <a:latin typeface="Arial" pitchFamily="34" charset="0"/>
                <a:cs typeface="Arial" pitchFamily="34" charset="0"/>
              </a:rPr>
              <a:t> educational site.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1300" dirty="0">
                <a:solidFill>
                  <a:srgbClr val="073763"/>
                </a:solidFill>
                <a:latin typeface="Arial" pitchFamily="34" charset="0"/>
                <a:cs typeface="Arial" pitchFamily="34" charset="0"/>
              </a:rPr>
              <a:t>The rules: These materials must maintain the visibility of the Time4Writing trademark and copyright information.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1300" dirty="0">
                <a:solidFill>
                  <a:srgbClr val="073763"/>
                </a:solidFill>
                <a:latin typeface="Arial" pitchFamily="34" charset="0"/>
                <a:cs typeface="Arial" pitchFamily="34" charset="0"/>
              </a:rPr>
              <a:t>They can be copied and used for educational purposes. They are not for resale.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1300" dirty="0">
                <a:solidFill>
                  <a:srgbClr val="073763"/>
                </a:solidFill>
                <a:latin typeface="Arial" pitchFamily="34" charset="0"/>
                <a:cs typeface="Arial" pitchFamily="34" charset="0"/>
              </a:rPr>
              <a:t>Want to give us feedback? We'd like to hear your views:</a:t>
            </a:r>
            <a:r>
              <a:rPr lang="en-US" sz="1300" dirty="0">
                <a:solidFill>
                  <a:srgbClr val="B45F0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1300" u="sng" dirty="0">
                <a:latin typeface="Arial" pitchFamily="34" charset="0"/>
                <a:cs typeface="Arial" pitchFamily="34" charset="0"/>
                <a:hlinkClick r:id="rId3"/>
              </a:rPr>
              <a:t>info@time4writing.com</a:t>
            </a:r>
            <a:endParaRPr lang="en-US" sz="13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1800" y="1905000"/>
            <a:ext cx="9363075" cy="1871663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200" b="1" dirty="0">
                <a:solidFill>
                  <a:srgbClr val="B45F06"/>
                </a:solidFill>
                <a:latin typeface="Arial" pitchFamily="34" charset="0"/>
              </a:rPr>
              <a:t>4) An </a:t>
            </a:r>
            <a:r>
              <a:rPr lang="en-US" sz="3200" b="1" dirty="0">
                <a:solidFill>
                  <a:srgbClr val="073763"/>
                </a:solidFill>
                <a:latin typeface="Arial" pitchFamily="34" charset="0"/>
              </a:rPr>
              <a:t>ADVERB</a:t>
            </a:r>
            <a:r>
              <a:rPr lang="en-US" sz="3200" b="1" dirty="0">
                <a:solidFill>
                  <a:srgbClr val="B45F06"/>
                </a:solidFill>
                <a:latin typeface="Arial" pitchFamily="34" charset="0"/>
              </a:rPr>
              <a:t> describes or modifies a verb. It tells you </a:t>
            </a:r>
            <a:r>
              <a:rPr lang="en-US" sz="3200" b="1" u="sng" dirty="0">
                <a:solidFill>
                  <a:srgbClr val="B45F06"/>
                </a:solidFill>
                <a:latin typeface="Arial" pitchFamily="34" charset="0"/>
              </a:rPr>
              <a:t>the way</a:t>
            </a:r>
            <a:r>
              <a:rPr lang="en-US" sz="3200" b="1" dirty="0">
                <a:solidFill>
                  <a:srgbClr val="B45F06"/>
                </a:solidFill>
                <a:latin typeface="Arial" pitchFamily="34" charset="0"/>
              </a:rPr>
              <a:t> in which something happens.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>
                <a:solidFill>
                  <a:srgbClr val="B45F06"/>
                </a:solidFill>
                <a:latin typeface="Arial" pitchFamily="34" charset="0"/>
              </a:rPr>
              <a:t/>
            </a:r>
            <a:br>
              <a:rPr lang="en-US" sz="2700" dirty="0">
                <a:solidFill>
                  <a:srgbClr val="B45F06"/>
                </a:solidFill>
                <a:latin typeface="Arial" pitchFamily="34" charset="0"/>
              </a:rPr>
            </a:br>
            <a:endParaRPr lang="en-US" sz="2700" b="1" dirty="0">
              <a:solidFill>
                <a:srgbClr val="B45F06"/>
              </a:solidFill>
              <a:latin typeface="Arial" pitchFamily="34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36600" y="3548063"/>
            <a:ext cx="9139237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900" b="1" dirty="0">
                <a:solidFill>
                  <a:srgbClr val="B45F06"/>
                </a:solidFill>
                <a:latin typeface="Arial" pitchFamily="34" charset="0"/>
              </a:rPr>
              <a:t>Example:</a:t>
            </a:r>
            <a:r>
              <a:rPr lang="en-US" sz="2900" dirty="0">
                <a:solidFill>
                  <a:srgbClr val="073763"/>
                </a:solidFill>
                <a:latin typeface="Arial" pitchFamily="34" charset="0"/>
              </a:rPr>
              <a:t> "</a:t>
            </a:r>
            <a:r>
              <a:rPr lang="en-US" sz="2900" dirty="0">
                <a:solidFill>
                  <a:srgbClr val="073763"/>
                </a:solidFill>
                <a:latin typeface="'courier new'" pitchFamily="34"/>
              </a:rPr>
              <a:t>He spoke clearly."</a:t>
            </a:r>
            <a:endParaRPr lang="en-US" dirty="0"/>
          </a:p>
          <a:p>
            <a:pPr>
              <a:lnSpc>
                <a:spcPct val="95000"/>
              </a:lnSpc>
            </a:pPr>
            <a:endParaRPr lang="en-US" dirty="0">
              <a:solidFill>
                <a:srgbClr val="073763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The adverb "clearly" tells you </a:t>
            </a:r>
            <a:r>
              <a:rPr lang="en-US" sz="2700" u="sng" dirty="0">
                <a:solidFill>
                  <a:srgbClr val="073763"/>
                </a:solidFill>
                <a:latin typeface="Arial" pitchFamily="34" charset="0"/>
              </a:rPr>
              <a:t>the way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 he spoke (verb).</a:t>
            </a:r>
            <a:endParaRPr lang="en-US" dirty="0"/>
          </a:p>
          <a:p>
            <a:pPr algn="ctr">
              <a:lnSpc>
                <a:spcPct val="95000"/>
              </a:lnSpc>
            </a:pPr>
            <a:endParaRPr lang="en-US" sz="5300" dirty="0">
              <a:solidFill>
                <a:srgbClr val="073763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2900" b="1" dirty="0">
                <a:solidFill>
                  <a:srgbClr val="B45F06"/>
                </a:solidFill>
                <a:latin typeface="Arial" pitchFamily="34" charset="0"/>
              </a:rPr>
              <a:t>Example:</a:t>
            </a:r>
            <a:r>
              <a:rPr lang="en-US" sz="2900" dirty="0">
                <a:solidFill>
                  <a:srgbClr val="073763"/>
                </a:solidFill>
                <a:latin typeface="Arial" pitchFamily="34" charset="0"/>
              </a:rPr>
              <a:t> </a:t>
            </a:r>
            <a:r>
              <a:rPr lang="en-US" sz="2900" dirty="0">
                <a:solidFill>
                  <a:srgbClr val="073763"/>
                </a:solidFill>
                <a:latin typeface="'courier new'" pitchFamily="34"/>
              </a:rPr>
              <a:t>"She sang well."</a:t>
            </a:r>
            <a:endParaRPr lang="en-US" dirty="0"/>
          </a:p>
          <a:p>
            <a:pPr>
              <a:lnSpc>
                <a:spcPct val="95000"/>
              </a:lnSpc>
            </a:pPr>
            <a:endParaRPr lang="en-US" dirty="0">
              <a:solidFill>
                <a:srgbClr val="073763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The adverb "well" tells you </a:t>
            </a:r>
            <a:r>
              <a:rPr lang="en-US" sz="2700" u="sng" dirty="0">
                <a:solidFill>
                  <a:srgbClr val="073763"/>
                </a:solidFill>
                <a:latin typeface="Arial" pitchFamily="34" charset="0"/>
              </a:rPr>
              <a:t>the way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 she "sang" (verb).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1800" y="1981200"/>
            <a:ext cx="9385300" cy="1878012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500" b="1" dirty="0">
                <a:solidFill>
                  <a:srgbClr val="B45F06"/>
                </a:solidFill>
                <a:latin typeface="Arial" pitchFamily="34" charset="0"/>
              </a:rPr>
              <a:t>Adverbs can also describe </a:t>
            </a:r>
            <a:r>
              <a:rPr lang="en-US" sz="3500" b="1" u="sng" dirty="0">
                <a:solidFill>
                  <a:srgbClr val="B45F06"/>
                </a:solidFill>
                <a:latin typeface="Arial" pitchFamily="34" charset="0"/>
              </a:rPr>
              <a:t>where</a:t>
            </a:r>
            <a:r>
              <a:rPr lang="en-US" sz="3500" b="1" dirty="0">
                <a:solidFill>
                  <a:srgbClr val="B45F06"/>
                </a:solidFill>
                <a:latin typeface="Arial" pitchFamily="34" charset="0"/>
              </a:rPr>
              <a:t> or </a:t>
            </a:r>
            <a:r>
              <a:rPr lang="en-US" sz="3500" b="1" u="sng" dirty="0">
                <a:solidFill>
                  <a:srgbClr val="B45F06"/>
                </a:solidFill>
                <a:latin typeface="Arial" pitchFamily="34" charset="0"/>
              </a:rPr>
              <a:t>when</a:t>
            </a:r>
            <a:r>
              <a:rPr lang="en-US" sz="3500" b="1" dirty="0">
                <a:solidFill>
                  <a:srgbClr val="B45F06"/>
                </a:solidFill>
                <a:latin typeface="Arial" pitchFamily="34" charset="0"/>
              </a:rPr>
              <a:t> something happens.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>
                <a:solidFill>
                  <a:srgbClr val="B45F06"/>
                </a:solidFill>
                <a:latin typeface="Arial" pitchFamily="34" charset="0"/>
              </a:rPr>
              <a:t/>
            </a:r>
            <a:br>
              <a:rPr lang="en-US" sz="2700" dirty="0">
                <a:solidFill>
                  <a:srgbClr val="B45F06"/>
                </a:solidFill>
                <a:latin typeface="Arial" pitchFamily="34" charset="0"/>
              </a:rPr>
            </a:br>
            <a:endParaRPr lang="en-US" sz="2700" b="1" dirty="0">
              <a:solidFill>
                <a:srgbClr val="B45F06"/>
              </a:solidFill>
              <a:latin typeface="Arial" pitchFamily="34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55600" y="3565525"/>
            <a:ext cx="93345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900" b="1" dirty="0">
                <a:solidFill>
                  <a:srgbClr val="B45F06"/>
                </a:solidFill>
                <a:latin typeface="Arial" pitchFamily="34" charset="0"/>
              </a:rPr>
              <a:t>Example:</a:t>
            </a:r>
            <a:r>
              <a:rPr lang="en-US" sz="2900" dirty="0">
                <a:solidFill>
                  <a:srgbClr val="073763"/>
                </a:solidFill>
                <a:latin typeface="Arial" pitchFamily="34" charset="0"/>
              </a:rPr>
              <a:t> "</a:t>
            </a:r>
            <a:r>
              <a:rPr lang="en-US" sz="2900" dirty="0">
                <a:solidFill>
                  <a:srgbClr val="073763"/>
                </a:solidFill>
                <a:latin typeface="'courier new'" pitchFamily="34"/>
              </a:rPr>
              <a:t>She left yesterday."</a:t>
            </a:r>
            <a:endParaRPr lang="en-US" dirty="0"/>
          </a:p>
          <a:p>
            <a:pPr>
              <a:lnSpc>
                <a:spcPct val="95000"/>
              </a:lnSpc>
            </a:pPr>
            <a:endParaRPr lang="en-US" dirty="0">
              <a:solidFill>
                <a:srgbClr val="073763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The adverb "yesterday" tells you </a:t>
            </a:r>
            <a:r>
              <a:rPr lang="en-US" sz="2700" u="sng" dirty="0">
                <a:solidFill>
                  <a:srgbClr val="073763"/>
                </a:solidFill>
                <a:latin typeface="Arial" pitchFamily="34" charset="0"/>
              </a:rPr>
              <a:t>when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 she "left" (verb).</a:t>
            </a:r>
            <a:endParaRPr lang="en-US" dirty="0"/>
          </a:p>
          <a:p>
            <a:pPr algn="ctr">
              <a:lnSpc>
                <a:spcPct val="95000"/>
              </a:lnSpc>
            </a:pPr>
            <a:endParaRPr lang="en-US" dirty="0">
              <a:solidFill>
                <a:srgbClr val="073763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endParaRPr lang="en-US" dirty="0">
              <a:solidFill>
                <a:srgbClr val="073763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2900" b="1" dirty="0">
                <a:solidFill>
                  <a:srgbClr val="B45F06"/>
                </a:solidFill>
                <a:latin typeface="Arial" pitchFamily="34" charset="0"/>
              </a:rPr>
              <a:t>Example:</a:t>
            </a:r>
            <a:r>
              <a:rPr lang="en-US" sz="2900" dirty="0">
                <a:solidFill>
                  <a:srgbClr val="073763"/>
                </a:solidFill>
                <a:latin typeface="Arial" pitchFamily="34" charset="0"/>
              </a:rPr>
              <a:t> </a:t>
            </a:r>
            <a:r>
              <a:rPr lang="en-US" sz="2900" dirty="0">
                <a:solidFill>
                  <a:srgbClr val="073763"/>
                </a:solidFill>
                <a:latin typeface="'courier new'" pitchFamily="34"/>
              </a:rPr>
              <a:t>"It rained everywhere."</a:t>
            </a:r>
            <a:endParaRPr lang="en-US" dirty="0"/>
          </a:p>
          <a:p>
            <a:pPr algn="ctr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 </a:t>
            </a:r>
            <a:endParaRPr lang="en-US" dirty="0"/>
          </a:p>
          <a:p>
            <a:pPr algn="ctr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The adverb "everywhere" tells you </a:t>
            </a:r>
            <a:r>
              <a:rPr lang="en-US" sz="2700" u="sng" dirty="0">
                <a:solidFill>
                  <a:srgbClr val="073763"/>
                </a:solidFill>
                <a:latin typeface="Arial" pitchFamily="34" charset="0"/>
              </a:rPr>
              <a:t>where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 it "rained" (verb).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1800" y="1752600"/>
            <a:ext cx="9409113" cy="1373188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 dirty="0">
                <a:solidFill>
                  <a:srgbClr val="B45F06"/>
                </a:solidFill>
                <a:latin typeface="Arial" pitchFamily="34" charset="0"/>
              </a:rPr>
              <a:t>A small sample of adverbs: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>
                <a:solidFill>
                  <a:srgbClr val="B45F06"/>
                </a:solidFill>
                <a:latin typeface="Arial" pitchFamily="34" charset="0"/>
              </a:rPr>
              <a:t/>
            </a:r>
            <a:br>
              <a:rPr lang="en-US" sz="2700" dirty="0">
                <a:solidFill>
                  <a:srgbClr val="B45F06"/>
                </a:solidFill>
                <a:latin typeface="Arial" pitchFamily="34" charset="0"/>
              </a:rPr>
            </a:br>
            <a:endParaRPr lang="en-US" sz="2700" b="1" dirty="0">
              <a:solidFill>
                <a:srgbClr val="B45F06"/>
              </a:solidFill>
              <a:latin typeface="Arial" pitchFamily="34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49250" y="2641600"/>
            <a:ext cx="9334500" cy="451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8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﻿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quickly</a:t>
            </a:r>
            <a:endParaRPr lang="en-US" dirty="0"/>
          </a:p>
          <a:p>
            <a:pPr lvl="8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patiently</a:t>
            </a:r>
            <a:endParaRPr lang="en-US" dirty="0"/>
          </a:p>
          <a:p>
            <a:pPr lvl="8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thoroughly</a:t>
            </a:r>
            <a:endParaRPr lang="en-US" dirty="0"/>
          </a:p>
          <a:p>
            <a:pPr lvl="8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angrily</a:t>
            </a:r>
            <a:endParaRPr lang="en-US" dirty="0"/>
          </a:p>
          <a:p>
            <a:pPr lvl="8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thickly</a:t>
            </a:r>
            <a:endParaRPr lang="en-US" dirty="0"/>
          </a:p>
          <a:p>
            <a:pPr lvl="8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now</a:t>
            </a:r>
            <a:endParaRPr lang="en-US" dirty="0"/>
          </a:p>
          <a:p>
            <a:pPr lvl="8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here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73763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3200" i="1" dirty="0">
                <a:solidFill>
                  <a:srgbClr val="B45F06"/>
                </a:solidFill>
                <a:latin typeface="Arial" pitchFamily="34" charset="0"/>
              </a:rPr>
              <a:t>Notice that most adverbs describe </a:t>
            </a:r>
            <a:r>
              <a:rPr lang="en-US" sz="3200" b="1" i="1" u="sng" dirty="0">
                <a:solidFill>
                  <a:srgbClr val="073763"/>
                </a:solidFill>
                <a:latin typeface="Arial" pitchFamily="34" charset="0"/>
              </a:rPr>
              <a:t>how</a:t>
            </a:r>
            <a:r>
              <a:rPr lang="en-US" sz="3200" i="1" dirty="0">
                <a:solidFill>
                  <a:srgbClr val="B45F06"/>
                </a:solidFill>
                <a:latin typeface="Arial" pitchFamily="34" charset="0"/>
              </a:rPr>
              <a:t> rather than </a:t>
            </a:r>
            <a:r>
              <a:rPr lang="en-US" sz="3200" i="1" u="sng" dirty="0">
                <a:solidFill>
                  <a:srgbClr val="B45F06"/>
                </a:solidFill>
                <a:latin typeface="Arial" pitchFamily="34" charset="0"/>
              </a:rPr>
              <a:t>where</a:t>
            </a:r>
            <a:r>
              <a:rPr lang="en-US" sz="3200" i="1" dirty="0">
                <a:solidFill>
                  <a:srgbClr val="B45F06"/>
                </a:solidFill>
                <a:latin typeface="Arial" pitchFamily="34" charset="0"/>
              </a:rPr>
              <a:t> or </a:t>
            </a:r>
            <a:r>
              <a:rPr lang="en-US" sz="3200" i="1" u="sng" dirty="0">
                <a:solidFill>
                  <a:srgbClr val="B45F06"/>
                </a:solidFill>
                <a:latin typeface="Arial" pitchFamily="34" charset="0"/>
              </a:rPr>
              <a:t>when</a:t>
            </a:r>
            <a:r>
              <a:rPr lang="en-US" sz="3200" i="1" dirty="0">
                <a:solidFill>
                  <a:srgbClr val="B45F06"/>
                </a:solidFill>
                <a:latin typeface="Arial" pitchFamily="34" charset="0"/>
              </a:rPr>
              <a:t> and very often end in </a:t>
            </a:r>
            <a:r>
              <a:rPr lang="en-US" sz="3200" b="1" i="1" dirty="0">
                <a:solidFill>
                  <a:srgbClr val="073763"/>
                </a:solidFill>
                <a:latin typeface="Arial" pitchFamily="34" charset="0"/>
              </a:rPr>
              <a:t>-</a:t>
            </a:r>
            <a:r>
              <a:rPr lang="en-US" sz="3200" b="1" i="1" dirty="0" err="1">
                <a:solidFill>
                  <a:srgbClr val="073763"/>
                </a:solidFill>
                <a:latin typeface="Arial" pitchFamily="34" charset="0"/>
              </a:rPr>
              <a:t>ly</a:t>
            </a:r>
            <a:r>
              <a:rPr lang="en-US" sz="3200" i="1" dirty="0">
                <a:solidFill>
                  <a:srgbClr val="B45F06"/>
                </a:solidFill>
                <a:latin typeface="Arial" pitchFamily="34" charset="0"/>
              </a:rPr>
              <a:t>.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900" dirty="0">
              <a:solidFill>
                <a:srgbClr val="B45F06"/>
              </a:solidFill>
              <a:latin typeface="Aria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1800" y="1905000"/>
            <a:ext cx="9332912" cy="191135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 dirty="0">
                <a:solidFill>
                  <a:srgbClr val="B45F06"/>
                </a:solidFill>
                <a:latin typeface="Arial" pitchFamily="34" charset="0"/>
              </a:rPr>
              <a:t>5) A</a:t>
            </a:r>
            <a:r>
              <a:rPr lang="en-US" sz="3700" b="1" dirty="0">
                <a:solidFill>
                  <a:srgbClr val="073763"/>
                </a:solidFill>
                <a:latin typeface="Arial" pitchFamily="34" charset="0"/>
              </a:rPr>
              <a:t> PRONOUN</a:t>
            </a:r>
            <a:r>
              <a:rPr lang="en-US" sz="3700" b="1" dirty="0">
                <a:solidFill>
                  <a:srgbClr val="B45F06"/>
                </a:solidFill>
                <a:latin typeface="Arial" pitchFamily="34" charset="0"/>
              </a:rPr>
              <a:t> acts like a noun, but stands in place of it.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>
                <a:solidFill>
                  <a:srgbClr val="B45F06"/>
                </a:solidFill>
                <a:latin typeface="Arial" pitchFamily="34" charset="0"/>
              </a:rPr>
              <a:t/>
            </a:r>
            <a:br>
              <a:rPr lang="en-US" sz="2700" dirty="0">
                <a:solidFill>
                  <a:srgbClr val="B45F06"/>
                </a:solidFill>
                <a:latin typeface="Arial" pitchFamily="34" charset="0"/>
              </a:rPr>
            </a:br>
            <a:endParaRPr lang="en-US" sz="2700" b="1" dirty="0">
              <a:solidFill>
                <a:srgbClr val="B45F06"/>
              </a:solidFill>
              <a:latin typeface="Arial" pitchFamily="34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55600" y="3810000"/>
            <a:ext cx="9334500" cy="2982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900" b="1" dirty="0">
                <a:solidFill>
                  <a:srgbClr val="B45F06"/>
                </a:solidFill>
                <a:latin typeface="Arial" pitchFamily="34" charset="0"/>
              </a:rPr>
              <a:t>Example:</a:t>
            </a:r>
            <a:r>
              <a:rPr lang="en-US" sz="2900" dirty="0">
                <a:solidFill>
                  <a:srgbClr val="073763"/>
                </a:solidFill>
                <a:latin typeface="Arial" pitchFamily="34" charset="0"/>
              </a:rPr>
              <a:t> "</a:t>
            </a:r>
            <a:r>
              <a:rPr lang="en-US" sz="2900" dirty="0">
                <a:solidFill>
                  <a:srgbClr val="073763"/>
                </a:solidFill>
                <a:latin typeface="'courier new'" pitchFamily="34"/>
              </a:rPr>
              <a:t>I love my </a:t>
            </a:r>
            <a:r>
              <a:rPr lang="en-US" sz="2900" u="sng" dirty="0">
                <a:solidFill>
                  <a:srgbClr val="073763"/>
                </a:solidFill>
                <a:latin typeface="'courier new'" pitchFamily="34"/>
              </a:rPr>
              <a:t>bike</a:t>
            </a:r>
            <a:r>
              <a:rPr lang="en-US" sz="2900" dirty="0">
                <a:solidFill>
                  <a:srgbClr val="073763"/>
                </a:solidFill>
                <a:latin typeface="'courier new'" pitchFamily="34"/>
              </a:rPr>
              <a:t>. I ride </a:t>
            </a:r>
            <a:r>
              <a:rPr lang="en-US" sz="2900" u="sng" dirty="0">
                <a:solidFill>
                  <a:srgbClr val="073763"/>
                </a:solidFill>
                <a:latin typeface="'courier new'" pitchFamily="34"/>
              </a:rPr>
              <a:t>it</a:t>
            </a:r>
            <a:r>
              <a:rPr lang="en-US" sz="2900" dirty="0">
                <a:solidFill>
                  <a:srgbClr val="073763"/>
                </a:solidFill>
                <a:latin typeface="'courier new'" pitchFamily="34"/>
              </a:rPr>
              <a:t> all the time."</a:t>
            </a:r>
            <a:endParaRPr lang="en-US" dirty="0"/>
          </a:p>
          <a:p>
            <a:pPr>
              <a:lnSpc>
                <a:spcPct val="95000"/>
              </a:lnSpc>
            </a:pPr>
            <a:endParaRPr lang="en-US" dirty="0">
              <a:solidFill>
                <a:srgbClr val="073763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2900" dirty="0">
                <a:solidFill>
                  <a:srgbClr val="073763"/>
                </a:solidFill>
                <a:latin typeface="Arial" pitchFamily="34" charset="0"/>
              </a:rPr>
              <a:t>"Bike" is the noun. "It" is the pronoun, taking the place of "bike."</a:t>
            </a:r>
            <a:endParaRPr lang="en-US" dirty="0"/>
          </a:p>
          <a:p>
            <a:pPr algn="ctr">
              <a:lnSpc>
                <a:spcPct val="95000"/>
              </a:lnSpc>
            </a:pPr>
            <a:endParaRPr lang="en-US" sz="2900" dirty="0">
              <a:solidFill>
                <a:srgbClr val="073763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3200" i="1" dirty="0">
                <a:solidFill>
                  <a:srgbClr val="B45F06"/>
                </a:solidFill>
                <a:latin typeface="Arial" pitchFamily="34" charset="0"/>
              </a:rPr>
              <a:t>A pronoun is often used to avoid constant repetition of the same noun in a sentence.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55600" y="1981200"/>
            <a:ext cx="9321800" cy="1763713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200" b="1" dirty="0">
                <a:solidFill>
                  <a:srgbClr val="B45F06"/>
                </a:solidFill>
                <a:latin typeface="Arial" pitchFamily="34" charset="0"/>
              </a:rPr>
              <a:t>You always need to know what the noun is </a:t>
            </a:r>
            <a:r>
              <a:rPr lang="en-US" sz="3200" b="1" dirty="0">
                <a:solidFill>
                  <a:srgbClr val="073763"/>
                </a:solidFill>
                <a:latin typeface="Arial" pitchFamily="34" charset="0"/>
              </a:rPr>
              <a:t>first</a:t>
            </a:r>
            <a:r>
              <a:rPr lang="en-US" sz="3200" b="1" dirty="0">
                <a:solidFill>
                  <a:srgbClr val="B45F06"/>
                </a:solidFill>
                <a:latin typeface="Arial" pitchFamily="34" charset="0"/>
              </a:rPr>
              <a:t>, before you can use a pronoun.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>
                <a:solidFill>
                  <a:srgbClr val="B45F06"/>
                </a:solidFill>
                <a:latin typeface="Arial" pitchFamily="34" charset="0"/>
              </a:rPr>
              <a:t/>
            </a:r>
            <a:br>
              <a:rPr lang="en-US" sz="2700" dirty="0">
                <a:solidFill>
                  <a:srgbClr val="B45F06"/>
                </a:solidFill>
                <a:latin typeface="Arial" pitchFamily="34" charset="0"/>
              </a:rPr>
            </a:br>
            <a:endParaRPr lang="en-US" sz="2700" b="1" dirty="0">
              <a:solidFill>
                <a:srgbClr val="B45F06"/>
              </a:solidFill>
              <a:latin typeface="Arial" pitchFamily="34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31800" y="3657600"/>
            <a:ext cx="945038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Incorrect: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 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I love it, and I always use it.</a:t>
            </a:r>
            <a:endParaRPr lang="en-US" dirty="0"/>
          </a:p>
          <a:p>
            <a:pPr>
              <a:lnSpc>
                <a:spcPct val="95000"/>
              </a:lnSpc>
            </a:pPr>
            <a:endParaRPr lang="en-US" dirty="0">
              <a:solidFill>
                <a:srgbClr val="073763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The reader doesn't know what "it" refers to in these sentences.</a:t>
            </a:r>
            <a:endParaRPr lang="en-US" dirty="0"/>
          </a:p>
          <a:p>
            <a:pPr algn="ctr">
              <a:lnSpc>
                <a:spcPct val="95000"/>
              </a:lnSpc>
            </a:pPr>
            <a:endParaRPr lang="en-US" sz="2700" dirty="0">
              <a:solidFill>
                <a:srgbClr val="073763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Correct: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 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I brought my lunch and ate it. </a:t>
            </a:r>
            <a:endParaRPr lang="en-US" dirty="0"/>
          </a:p>
          <a:p>
            <a:pPr>
              <a:lnSpc>
                <a:spcPct val="95000"/>
              </a:lnSpc>
            </a:pPr>
            <a:endParaRPr lang="en-US" dirty="0">
              <a:solidFill>
                <a:srgbClr val="073763"/>
              </a:solidFill>
              <a:latin typeface="'courier new'" pitchFamily="34"/>
            </a:endParaRPr>
          </a:p>
          <a:p>
            <a:pPr algn="ctr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"Lunch" is the noun, so "it" refers to the lunch.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08000" y="2133600"/>
            <a:ext cx="9355138" cy="19558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 dirty="0">
                <a:solidFill>
                  <a:srgbClr val="B45F06"/>
                </a:solidFill>
                <a:latin typeface="Arial" pitchFamily="34" charset="0"/>
              </a:rPr>
              <a:t>6) A</a:t>
            </a:r>
            <a:r>
              <a:rPr lang="en-US" sz="3700" b="1" dirty="0">
                <a:solidFill>
                  <a:srgbClr val="073763"/>
                </a:solidFill>
                <a:latin typeface="Arial" pitchFamily="34" charset="0"/>
              </a:rPr>
              <a:t> CONJUNCTION</a:t>
            </a:r>
            <a:r>
              <a:rPr lang="en-US" sz="3700" b="1" dirty="0">
                <a:solidFill>
                  <a:srgbClr val="B45F06"/>
                </a:solidFill>
                <a:latin typeface="Arial" pitchFamily="34" charset="0"/>
              </a:rPr>
              <a:t> joins two words, phrases, or sentences together.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>
                <a:solidFill>
                  <a:srgbClr val="B45F06"/>
                </a:solidFill>
                <a:latin typeface="Arial" pitchFamily="34" charset="0"/>
              </a:rPr>
              <a:t/>
            </a:r>
            <a:br>
              <a:rPr lang="en-US" sz="2700" dirty="0">
                <a:solidFill>
                  <a:srgbClr val="B45F06"/>
                </a:solidFill>
                <a:latin typeface="Arial" pitchFamily="34" charset="0"/>
              </a:rPr>
            </a:br>
            <a:endParaRPr lang="en-US" sz="2700" b="1" dirty="0">
              <a:solidFill>
                <a:srgbClr val="B45F06"/>
              </a:solidFill>
              <a:latin typeface="Arial" pitchFamily="34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60400" y="4191000"/>
            <a:ext cx="93345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Example: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 "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I love my bike. I ride it all the time."</a:t>
            </a:r>
            <a:endParaRPr lang="en-US" dirty="0"/>
          </a:p>
          <a:p>
            <a:pPr algn="ctr">
              <a:lnSpc>
                <a:spcPct val="95000"/>
              </a:lnSpc>
            </a:pPr>
            <a:endParaRPr lang="en-US" sz="2700" dirty="0">
              <a:solidFill>
                <a:srgbClr val="073763"/>
              </a:solidFill>
              <a:latin typeface="'courier new'" pitchFamily="34"/>
            </a:endParaRPr>
          </a:p>
          <a:p>
            <a:pPr algn="ctr">
              <a:lnSpc>
                <a:spcPct val="95000"/>
              </a:lnSpc>
            </a:pPr>
            <a:r>
              <a:rPr lang="en-US" sz="2700" dirty="0">
                <a:solidFill>
                  <a:srgbClr val="B45F06"/>
                </a:solidFill>
                <a:latin typeface="Arial" pitchFamily="34" charset="0"/>
              </a:rPr>
              <a:t>To join the two sentences into one sentence, use</a:t>
            </a:r>
            <a:endParaRPr lang="en-US" dirty="0"/>
          </a:p>
          <a:p>
            <a:pPr algn="ctr">
              <a:lnSpc>
                <a:spcPct val="95000"/>
              </a:lnSpc>
            </a:pPr>
            <a:r>
              <a:rPr lang="en-US" sz="2700" dirty="0">
                <a:solidFill>
                  <a:srgbClr val="B45F06"/>
                </a:solidFill>
                <a:latin typeface="Arial" pitchFamily="34" charset="0"/>
              </a:rPr>
              <a:t>"and" as the conjunction:</a:t>
            </a:r>
            <a:endParaRPr lang="en-US" dirty="0"/>
          </a:p>
          <a:p>
            <a:pPr algn="ctr">
              <a:lnSpc>
                <a:spcPct val="95000"/>
              </a:lnSpc>
            </a:pPr>
            <a:endParaRPr lang="en-US" sz="2700" dirty="0">
              <a:solidFill>
                <a:srgbClr val="073763"/>
              </a:solidFill>
              <a:latin typeface="'courier new'" pitchFamily="34"/>
            </a:endParaRPr>
          </a:p>
          <a:p>
            <a:pPr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Like this: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"I love my bike, </a:t>
            </a:r>
            <a:r>
              <a:rPr lang="en-US" sz="2700" u="sng" dirty="0">
                <a:solidFill>
                  <a:srgbClr val="073763"/>
                </a:solidFill>
                <a:latin typeface="'courier new'" pitchFamily="34"/>
              </a:rPr>
              <a:t>and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I ride it all the time."</a:t>
            </a:r>
            <a:endParaRPr lang="en-US" dirty="0"/>
          </a:p>
          <a:p>
            <a:pPr algn="ctr">
              <a:lnSpc>
                <a:spcPct val="95000"/>
              </a:lnSpc>
            </a:pPr>
            <a:endParaRPr lang="en-US" sz="3200" i="1" dirty="0">
              <a:solidFill>
                <a:srgbClr val="B45F06"/>
              </a:solidFill>
              <a:latin typeface="Aria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08000" y="2133600"/>
            <a:ext cx="9313862" cy="191135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 dirty="0">
                <a:solidFill>
                  <a:srgbClr val="B45F06"/>
                </a:solidFill>
                <a:latin typeface="Arial" pitchFamily="34" charset="0"/>
              </a:rPr>
              <a:t>Other examples and uses of conjunctions: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>
                <a:solidFill>
                  <a:srgbClr val="B45F06"/>
                </a:solidFill>
                <a:latin typeface="Arial" pitchFamily="34" charset="0"/>
              </a:rPr>
              <a:t/>
            </a:r>
            <a:br>
              <a:rPr lang="en-US" sz="2700" dirty="0">
                <a:solidFill>
                  <a:srgbClr val="B45F06"/>
                </a:solidFill>
                <a:latin typeface="Arial" pitchFamily="34" charset="0"/>
              </a:rPr>
            </a:br>
            <a:endParaRPr lang="en-US" sz="2700" b="1" dirty="0">
              <a:solidFill>
                <a:srgbClr val="B45F06"/>
              </a:solidFill>
              <a:latin typeface="Arial" pitchFamily="34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651000" y="4267200"/>
            <a:ext cx="7772400" cy="222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b="1" dirty="0">
                <a:solidFill>
                  <a:srgbClr val="073763"/>
                </a:solidFill>
                <a:latin typeface="Arial" pitchFamily="34" charset="0"/>
              </a:rPr>
              <a:t> </a:t>
            </a:r>
            <a:r>
              <a:rPr lang="en-US" b="1" dirty="0">
                <a:solidFill>
                  <a:srgbClr val="B45F06"/>
                </a:solidFill>
                <a:latin typeface="Arial" pitchFamily="34" charset="0"/>
              </a:rPr>
              <a:t>But</a:t>
            </a: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 - 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I love running, </a:t>
            </a:r>
            <a:r>
              <a:rPr lang="en-US" b="1" dirty="0">
                <a:solidFill>
                  <a:srgbClr val="073763"/>
                </a:solidFill>
                <a:latin typeface="'courier new'" pitchFamily="34"/>
              </a:rPr>
              <a:t>but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 I hurt my foot.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b="1" dirty="0">
                <a:solidFill>
                  <a:srgbClr val="073763"/>
                </a:solidFill>
                <a:latin typeface="Arial" pitchFamily="34" charset="0"/>
              </a:rPr>
              <a:t> </a:t>
            </a:r>
            <a:r>
              <a:rPr lang="en-US" b="1" dirty="0">
                <a:solidFill>
                  <a:srgbClr val="B45F06"/>
                </a:solidFill>
                <a:latin typeface="Arial" pitchFamily="34" charset="0"/>
              </a:rPr>
              <a:t>So</a:t>
            </a: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 - 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I read quickly, </a:t>
            </a:r>
            <a:r>
              <a:rPr lang="en-US" b="1" dirty="0">
                <a:solidFill>
                  <a:srgbClr val="073763"/>
                </a:solidFill>
                <a:latin typeface="'courier new'" pitchFamily="34"/>
              </a:rPr>
              <a:t>so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 I finished early.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b="1" dirty="0">
                <a:solidFill>
                  <a:srgbClr val="073763"/>
                </a:solidFill>
                <a:latin typeface="Arial" pitchFamily="34" charset="0"/>
              </a:rPr>
              <a:t> </a:t>
            </a:r>
            <a:r>
              <a:rPr lang="en-US" b="1" dirty="0">
                <a:solidFill>
                  <a:srgbClr val="B45F06"/>
                </a:solidFill>
                <a:latin typeface="Arial" pitchFamily="34" charset="0"/>
              </a:rPr>
              <a:t>Because</a:t>
            </a: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 - 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I am late </a:t>
            </a:r>
            <a:r>
              <a:rPr lang="en-US" b="1" dirty="0">
                <a:solidFill>
                  <a:srgbClr val="073763"/>
                </a:solidFill>
                <a:latin typeface="'courier new'" pitchFamily="34"/>
              </a:rPr>
              <a:t>because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 I slept in.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b="1" dirty="0">
                <a:solidFill>
                  <a:srgbClr val="073763"/>
                </a:solidFill>
                <a:latin typeface="Arial" pitchFamily="34" charset="0"/>
              </a:rPr>
              <a:t> </a:t>
            </a:r>
            <a:r>
              <a:rPr lang="en-US" b="1" dirty="0">
                <a:solidFill>
                  <a:srgbClr val="B45F06"/>
                </a:solidFill>
                <a:latin typeface="Arial" pitchFamily="34" charset="0"/>
              </a:rPr>
              <a:t>Or</a:t>
            </a: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 - 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Eat your pie with a fork </a:t>
            </a:r>
            <a:r>
              <a:rPr lang="en-US" b="1" dirty="0">
                <a:solidFill>
                  <a:srgbClr val="073763"/>
                </a:solidFill>
                <a:latin typeface="'courier new'" pitchFamily="34"/>
              </a:rPr>
              <a:t>or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 a spoon.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b="1" dirty="0">
                <a:solidFill>
                  <a:srgbClr val="073763"/>
                </a:solidFill>
                <a:latin typeface="Arial" pitchFamily="34" charset="0"/>
              </a:rPr>
              <a:t> </a:t>
            </a:r>
            <a:r>
              <a:rPr lang="en-US" b="1" dirty="0">
                <a:solidFill>
                  <a:srgbClr val="B45F06"/>
                </a:solidFill>
                <a:latin typeface="Arial" pitchFamily="34" charset="0"/>
              </a:rPr>
              <a:t>And</a:t>
            </a: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 - 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Roses </a:t>
            </a:r>
            <a:r>
              <a:rPr lang="en-US" b="1" dirty="0">
                <a:solidFill>
                  <a:srgbClr val="073763"/>
                </a:solidFill>
                <a:latin typeface="'courier new'" pitchFamily="34"/>
              </a:rPr>
              <a:t>and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 irises are my favorite flowers.</a:t>
            </a:r>
            <a:endParaRPr lang="en-US" dirty="0"/>
          </a:p>
          <a:p>
            <a:pPr algn="ctr">
              <a:lnSpc>
                <a:spcPct val="95000"/>
              </a:lnSpc>
              <a:buClr>
                <a:srgbClr val="073763"/>
              </a:buClr>
              <a:buSzPct val="100000"/>
            </a:pPr>
            <a:endParaRPr lang="en-US" sz="3200" b="1" i="1" dirty="0">
              <a:solidFill>
                <a:srgbClr val="B45F06"/>
              </a:solidFill>
              <a:latin typeface="Aria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52438" y="1724025"/>
            <a:ext cx="9290050" cy="1311275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200" b="1">
                <a:solidFill>
                  <a:srgbClr val="B45F06"/>
                </a:solidFill>
                <a:latin typeface="Arial" pitchFamily="34" charset="0"/>
              </a:rPr>
              <a:t>7) A</a:t>
            </a:r>
            <a:r>
              <a:rPr lang="en-US" sz="3200" b="1">
                <a:solidFill>
                  <a:srgbClr val="073763"/>
                </a:solidFill>
                <a:latin typeface="Arial" pitchFamily="34" charset="0"/>
              </a:rPr>
              <a:t> PREPOSITION</a:t>
            </a:r>
            <a:r>
              <a:rPr lang="en-US" sz="3200" b="1">
                <a:solidFill>
                  <a:srgbClr val="B45F06"/>
                </a:solidFill>
                <a:latin typeface="Arial" pitchFamily="34" charset="0"/>
              </a:rPr>
              <a:t> joins a noun, pronoun, or phrase to another part of the sentence.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52438" y="3252788"/>
            <a:ext cx="9377362" cy="359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>
                <a:solidFill>
                  <a:srgbClr val="073763"/>
                </a:solidFill>
                <a:latin typeface="Arial" pitchFamily="34" charset="0"/>
              </a:rPr>
              <a:t>The preposition usually comes before the noun it refers to.</a:t>
            </a:r>
            <a:endParaRPr lang="en-US"/>
          </a:p>
          <a:p>
            <a:pPr algn="ctr">
              <a:lnSpc>
                <a:spcPct val="95000"/>
              </a:lnSpc>
            </a:pPr>
            <a:r>
              <a:rPr lang="en-US">
                <a:solidFill>
                  <a:srgbClr val="073763"/>
                </a:solidFill>
                <a:latin typeface="Arial" pitchFamily="34" charset="0"/>
              </a:rPr>
              <a:t>That noun is the </a:t>
            </a:r>
            <a:r>
              <a:rPr lang="en-US" b="1">
                <a:solidFill>
                  <a:srgbClr val="073763"/>
                </a:solidFill>
                <a:latin typeface="Arial" pitchFamily="34" charset="0"/>
              </a:rPr>
              <a:t>object</a:t>
            </a:r>
            <a:r>
              <a:rPr lang="en-US">
                <a:solidFill>
                  <a:srgbClr val="073763"/>
                </a:solidFill>
                <a:latin typeface="Arial" pitchFamily="34" charset="0"/>
              </a:rPr>
              <a:t> of the preposition.</a:t>
            </a:r>
            <a:endParaRPr lang="en-US"/>
          </a:p>
          <a:p>
            <a:pPr>
              <a:lnSpc>
                <a:spcPct val="95000"/>
              </a:lnSpc>
            </a:pPr>
            <a:endParaRPr lang="en-US">
              <a:solidFill>
                <a:srgbClr val="073763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endParaRPr lang="en-US">
              <a:solidFill>
                <a:srgbClr val="073763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>
                <a:solidFill>
                  <a:srgbClr val="073763"/>
                </a:solidFill>
                <a:latin typeface="Arial" pitchFamily="34" charset="0"/>
              </a:rPr>
              <a:t>"</a:t>
            </a:r>
            <a:r>
              <a:rPr lang="en-US">
                <a:solidFill>
                  <a:srgbClr val="073763"/>
                </a:solidFill>
                <a:latin typeface="'courier new'" pitchFamily="34"/>
              </a:rPr>
              <a:t>The dog jumped over the fence."</a:t>
            </a:r>
            <a:endParaRPr lang="en-US"/>
          </a:p>
          <a:p>
            <a:pPr>
              <a:lnSpc>
                <a:spcPct val="95000"/>
              </a:lnSpc>
            </a:pPr>
            <a:endParaRPr lang="en-US">
              <a:solidFill>
                <a:srgbClr val="073763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endParaRPr lang="en-US">
              <a:solidFill>
                <a:srgbClr val="073763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u="sng">
                <a:solidFill>
                  <a:srgbClr val="073763"/>
                </a:solidFill>
                <a:latin typeface="Arial" pitchFamily="34" charset="0"/>
              </a:rPr>
              <a:t>Over</a:t>
            </a:r>
            <a:r>
              <a:rPr lang="en-US">
                <a:solidFill>
                  <a:srgbClr val="073763"/>
                </a:solidFill>
                <a:latin typeface="Arial" pitchFamily="34" charset="0"/>
              </a:rPr>
              <a:t> is the preposition, and </a:t>
            </a:r>
            <a:r>
              <a:rPr lang="en-US" u="sng">
                <a:solidFill>
                  <a:srgbClr val="073763"/>
                </a:solidFill>
                <a:latin typeface="Arial" pitchFamily="34" charset="0"/>
              </a:rPr>
              <a:t>fence</a:t>
            </a:r>
            <a:r>
              <a:rPr lang="en-US">
                <a:solidFill>
                  <a:srgbClr val="073763"/>
                </a:solidFill>
                <a:latin typeface="Arial" pitchFamily="34" charset="0"/>
              </a:rPr>
              <a:t> is its object. </a:t>
            </a:r>
            <a:endParaRPr lang="en-US"/>
          </a:p>
          <a:p>
            <a:pPr algn="ctr">
              <a:lnSpc>
                <a:spcPct val="95000"/>
              </a:lnSpc>
            </a:pPr>
            <a:r>
              <a:rPr lang="en-US">
                <a:solidFill>
                  <a:srgbClr val="073763"/>
                </a:solidFill>
                <a:latin typeface="Arial" pitchFamily="34" charset="0"/>
              </a:rPr>
              <a:t> </a:t>
            </a:r>
            <a:endParaRPr lang="en-US"/>
          </a:p>
          <a:p>
            <a:pPr algn="ctr">
              <a:lnSpc>
                <a:spcPct val="95000"/>
              </a:lnSpc>
            </a:pPr>
            <a:r>
              <a:rPr lang="en-US" u="sng">
                <a:solidFill>
                  <a:srgbClr val="073763"/>
                </a:solidFill>
                <a:latin typeface="Arial" pitchFamily="34" charset="0"/>
              </a:rPr>
              <a:t>Over the fence</a:t>
            </a:r>
            <a:r>
              <a:rPr lang="en-US">
                <a:solidFill>
                  <a:srgbClr val="073763"/>
                </a:solidFill>
                <a:latin typeface="Arial" pitchFamily="34" charset="0"/>
              </a:rPr>
              <a:t> is called a </a:t>
            </a:r>
            <a:r>
              <a:rPr lang="en-US" b="1">
                <a:solidFill>
                  <a:srgbClr val="B45F06"/>
                </a:solidFill>
                <a:latin typeface="Arial" pitchFamily="34" charset="0"/>
              </a:rPr>
              <a:t>prepositional phrase</a:t>
            </a:r>
            <a:r>
              <a:rPr lang="en-US">
                <a:solidFill>
                  <a:srgbClr val="07376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0" y="1828800"/>
            <a:ext cx="9690100" cy="11176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 dirty="0" smtClean="0">
                <a:solidFill>
                  <a:srgbClr val="B45F06"/>
                </a:solidFill>
                <a:latin typeface="Arial" pitchFamily="34" charset="0"/>
              </a:rPr>
              <a:t>Prepositions often </a:t>
            </a:r>
            <a:r>
              <a:rPr lang="en-US" sz="3700" b="1" dirty="0">
                <a:solidFill>
                  <a:srgbClr val="B45F06"/>
                </a:solidFill>
                <a:latin typeface="Arial" pitchFamily="34" charset="0"/>
              </a:rPr>
              <a:t>show</a:t>
            </a:r>
            <a:r>
              <a:rPr lang="en-US" dirty="0"/>
              <a:t/>
            </a:r>
            <a:br>
              <a:rPr lang="en-US" dirty="0"/>
            </a:br>
            <a:r>
              <a:rPr lang="en-US" sz="3700" b="1" dirty="0">
                <a:solidFill>
                  <a:srgbClr val="B45F06"/>
                </a:solidFill>
                <a:latin typeface="Arial" pitchFamily="34" charset="0"/>
              </a:rPr>
              <a:t> </a:t>
            </a:r>
            <a:r>
              <a:rPr lang="en-US" sz="3700" b="1" i="1" dirty="0">
                <a:solidFill>
                  <a:srgbClr val="073763"/>
                </a:solidFill>
                <a:latin typeface="Arial" pitchFamily="34" charset="0"/>
              </a:rPr>
              <a:t>location </a:t>
            </a:r>
            <a:r>
              <a:rPr lang="en-US" sz="3700" b="1" i="1" dirty="0">
                <a:solidFill>
                  <a:srgbClr val="B45F06"/>
                </a:solidFill>
                <a:latin typeface="Arial" pitchFamily="34" charset="0"/>
              </a:rPr>
              <a:t>or</a:t>
            </a:r>
            <a:r>
              <a:rPr lang="en-US" sz="3700" b="1" i="1" dirty="0">
                <a:solidFill>
                  <a:srgbClr val="073763"/>
                </a:solidFill>
                <a:latin typeface="Arial" pitchFamily="34" charset="0"/>
              </a:rPr>
              <a:t> position</a:t>
            </a:r>
            <a:r>
              <a:rPr lang="en-US" sz="3700" b="1" dirty="0">
                <a:solidFill>
                  <a:srgbClr val="B45F06"/>
                </a:solidFill>
                <a:latin typeface="Arial" pitchFamily="34" charset="0"/>
              </a:rPr>
              <a:t>. 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49250" y="3251200"/>
            <a:ext cx="9377363" cy="339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8" indent="-342900">
              <a:lnSpc>
                <a:spcPct val="95000"/>
              </a:lnSpc>
              <a:buClr>
                <a:srgbClr val="B45F06"/>
              </a:buClr>
              <a:buSzPct val="100000"/>
              <a:buFontTx/>
              <a:buChar char="•"/>
            </a:pPr>
            <a:r>
              <a:rPr lang="en-US" sz="2900" b="1" dirty="0">
                <a:solidFill>
                  <a:srgbClr val="B45F06"/>
                </a:solidFill>
                <a:latin typeface="Arial" pitchFamily="34" charset="0"/>
              </a:rPr>
              <a:t>in</a:t>
            </a:r>
            <a:r>
              <a:rPr lang="en-US" sz="2900" dirty="0">
                <a:solidFill>
                  <a:srgbClr val="073763"/>
                </a:solidFill>
                <a:latin typeface="Arial" pitchFamily="34" charset="0"/>
              </a:rPr>
              <a:t> the room</a:t>
            </a:r>
            <a:endParaRPr lang="en-US" dirty="0"/>
          </a:p>
          <a:p>
            <a:pPr lvl="8" indent="-342900">
              <a:lnSpc>
                <a:spcPct val="95000"/>
              </a:lnSpc>
              <a:buClr>
                <a:srgbClr val="B45F06"/>
              </a:buClr>
              <a:buSzPct val="100000"/>
              <a:buFontTx/>
              <a:buChar char="•"/>
            </a:pPr>
            <a:r>
              <a:rPr lang="en-US" sz="2900" b="1" dirty="0">
                <a:solidFill>
                  <a:srgbClr val="B45F06"/>
                </a:solidFill>
                <a:latin typeface="Arial" pitchFamily="34" charset="0"/>
              </a:rPr>
              <a:t>on</a:t>
            </a:r>
            <a:r>
              <a:rPr lang="en-US" sz="2900" dirty="0">
                <a:solidFill>
                  <a:srgbClr val="073763"/>
                </a:solidFill>
                <a:latin typeface="Arial" pitchFamily="34" charset="0"/>
              </a:rPr>
              <a:t> the table</a:t>
            </a:r>
            <a:endParaRPr lang="en-US" dirty="0"/>
          </a:p>
          <a:p>
            <a:pPr lvl="8" indent="-342900">
              <a:lnSpc>
                <a:spcPct val="95000"/>
              </a:lnSpc>
              <a:buClr>
                <a:srgbClr val="B45F06"/>
              </a:buClr>
              <a:buSzPct val="100000"/>
              <a:buFontTx/>
              <a:buChar char="•"/>
            </a:pPr>
            <a:r>
              <a:rPr lang="en-US" sz="2900" b="1" dirty="0">
                <a:solidFill>
                  <a:srgbClr val="B45F06"/>
                </a:solidFill>
                <a:latin typeface="Arial" pitchFamily="34" charset="0"/>
              </a:rPr>
              <a:t>across</a:t>
            </a:r>
            <a:r>
              <a:rPr lang="en-US" sz="2900" dirty="0">
                <a:solidFill>
                  <a:srgbClr val="073763"/>
                </a:solidFill>
                <a:latin typeface="Arial" pitchFamily="34" charset="0"/>
              </a:rPr>
              <a:t> the water</a:t>
            </a:r>
            <a:endParaRPr lang="en-US" dirty="0"/>
          </a:p>
          <a:p>
            <a:pPr lvl="8" indent="-342900">
              <a:lnSpc>
                <a:spcPct val="95000"/>
              </a:lnSpc>
              <a:buClr>
                <a:srgbClr val="B45F06"/>
              </a:buClr>
              <a:buSzPct val="100000"/>
              <a:buFontTx/>
              <a:buChar char="•"/>
            </a:pPr>
            <a:r>
              <a:rPr lang="en-US" sz="2900" b="1" dirty="0">
                <a:solidFill>
                  <a:srgbClr val="B45F06"/>
                </a:solidFill>
                <a:latin typeface="Arial" pitchFamily="34" charset="0"/>
              </a:rPr>
              <a:t>under</a:t>
            </a:r>
            <a:r>
              <a:rPr lang="en-US" sz="2900" dirty="0">
                <a:solidFill>
                  <a:srgbClr val="073763"/>
                </a:solidFill>
                <a:latin typeface="Arial" pitchFamily="34" charset="0"/>
              </a:rPr>
              <a:t> the covers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900" dirty="0">
              <a:solidFill>
                <a:srgbClr val="073763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2900" i="1" dirty="0">
                <a:solidFill>
                  <a:srgbClr val="B45F06"/>
                </a:solidFill>
                <a:latin typeface="Arial" pitchFamily="34" charset="0"/>
              </a:rPr>
              <a:t>But prepositions are </a:t>
            </a:r>
            <a:r>
              <a:rPr lang="en-US" sz="2900" b="1" i="1" u="sng" dirty="0">
                <a:solidFill>
                  <a:srgbClr val="B45F06"/>
                </a:solidFill>
                <a:latin typeface="Arial" pitchFamily="34" charset="0"/>
              </a:rPr>
              <a:t>not always</a:t>
            </a:r>
            <a:r>
              <a:rPr lang="en-US" sz="2900" i="1" dirty="0">
                <a:solidFill>
                  <a:srgbClr val="B45F06"/>
                </a:solidFill>
                <a:latin typeface="Arial" pitchFamily="34" charset="0"/>
              </a:rPr>
              <a:t> location words. </a:t>
            </a:r>
            <a:endParaRPr lang="en-US" sz="2900" i="1" dirty="0" smtClean="0">
              <a:solidFill>
                <a:srgbClr val="B45F06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2900" i="1" dirty="0" smtClean="0">
                <a:solidFill>
                  <a:srgbClr val="B45F06"/>
                </a:solidFill>
                <a:latin typeface="Arial" pitchFamily="34" charset="0"/>
              </a:rPr>
              <a:t>They </a:t>
            </a:r>
            <a:r>
              <a:rPr lang="en-US" sz="2900" i="1" dirty="0">
                <a:solidFill>
                  <a:srgbClr val="B45F06"/>
                </a:solidFill>
                <a:latin typeface="Arial" pitchFamily="34" charset="0"/>
              </a:rPr>
              <a:t>can link parts of a sentence </a:t>
            </a:r>
            <a:endParaRPr lang="en-US" sz="2900" i="1" dirty="0" smtClean="0">
              <a:solidFill>
                <a:srgbClr val="B45F06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2900" i="1" dirty="0" smtClean="0">
                <a:solidFill>
                  <a:srgbClr val="B45F06"/>
                </a:solidFill>
                <a:latin typeface="Arial" pitchFamily="34" charset="0"/>
              </a:rPr>
              <a:t>in </a:t>
            </a:r>
            <a:r>
              <a:rPr lang="en-US" sz="2900" i="1" dirty="0">
                <a:solidFill>
                  <a:srgbClr val="B45F06"/>
                </a:solidFill>
                <a:latin typeface="Arial" pitchFamily="34" charset="0"/>
              </a:rPr>
              <a:t>other ways and for other purposes.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1800" y="1828800"/>
            <a:ext cx="9401175" cy="1741487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500" b="1" dirty="0">
                <a:solidFill>
                  <a:srgbClr val="B45F06"/>
                </a:solidFill>
                <a:latin typeface="Arial" pitchFamily="34" charset="0"/>
              </a:rPr>
              <a:t>Prepositional phrases that do not indicate location or position, but reveal other relationships: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08000" y="3962400"/>
            <a:ext cx="9377363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dirty="0">
                <a:solidFill>
                  <a:srgbClr val="073763"/>
                </a:solidFill>
                <a:latin typeface="Courier New" pitchFamily="49" charset="0"/>
              </a:rPr>
              <a:t>Crops benefited </a:t>
            </a:r>
            <a:r>
              <a:rPr lang="en-US" b="1" u="sng" dirty="0">
                <a:solidFill>
                  <a:srgbClr val="073763"/>
                </a:solidFill>
                <a:latin typeface="Courier New" pitchFamily="49" charset="0"/>
              </a:rPr>
              <a:t>from</a:t>
            </a:r>
            <a:r>
              <a:rPr lang="en-US" b="1" dirty="0">
                <a:solidFill>
                  <a:srgbClr val="073763"/>
                </a:solidFill>
                <a:latin typeface="Courier New" pitchFamily="49" charset="0"/>
              </a:rPr>
              <a:t> the rainfall</a:t>
            </a:r>
            <a:r>
              <a:rPr lang="en-US" dirty="0">
                <a:solidFill>
                  <a:srgbClr val="073763"/>
                </a:solidFill>
                <a:latin typeface="Courier New" pitchFamily="49" charset="0"/>
              </a:rPr>
              <a:t>. </a:t>
            </a:r>
            <a:r>
              <a:rPr lang="en-US" dirty="0">
                <a:solidFill>
                  <a:srgbClr val="B45F06"/>
                </a:solidFill>
                <a:latin typeface="Arial" pitchFamily="34" charset="0"/>
              </a:rPr>
              <a:t>(cause)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dirty="0">
                <a:solidFill>
                  <a:srgbClr val="073763"/>
                </a:solidFill>
                <a:latin typeface="Courier New" pitchFamily="49" charset="0"/>
              </a:rPr>
              <a:t>We met </a:t>
            </a:r>
            <a:r>
              <a:rPr lang="en-US" b="1" u="sng" dirty="0">
                <a:solidFill>
                  <a:srgbClr val="073763"/>
                </a:solidFill>
                <a:latin typeface="Courier New" pitchFamily="49" charset="0"/>
              </a:rPr>
              <a:t>at</a:t>
            </a:r>
            <a:r>
              <a:rPr lang="en-US" b="1" dirty="0">
                <a:solidFill>
                  <a:srgbClr val="073763"/>
                </a:solidFill>
                <a:latin typeface="Courier New" pitchFamily="49" charset="0"/>
              </a:rPr>
              <a:t> midnight</a:t>
            </a:r>
            <a:r>
              <a:rPr lang="en-US" dirty="0">
                <a:solidFill>
                  <a:srgbClr val="073763"/>
                </a:solidFill>
                <a:latin typeface="Courier New" pitchFamily="49" charset="0"/>
              </a:rPr>
              <a:t>. </a:t>
            </a:r>
            <a:r>
              <a:rPr lang="en-US" dirty="0">
                <a:solidFill>
                  <a:srgbClr val="B45F06"/>
                </a:solidFill>
                <a:latin typeface="Arial" pitchFamily="34" charset="0"/>
              </a:rPr>
              <a:t>(time)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dirty="0">
                <a:solidFill>
                  <a:srgbClr val="073763"/>
                </a:solidFill>
                <a:latin typeface="Courier New" pitchFamily="49" charset="0"/>
              </a:rPr>
              <a:t>The stem was as slender </a:t>
            </a:r>
            <a:r>
              <a:rPr lang="en-US" b="1" u="sng" dirty="0">
                <a:solidFill>
                  <a:srgbClr val="073763"/>
                </a:solidFill>
                <a:latin typeface="Courier New" pitchFamily="49" charset="0"/>
              </a:rPr>
              <a:t>as</a:t>
            </a:r>
            <a:r>
              <a:rPr lang="en-US" b="1" dirty="0">
                <a:solidFill>
                  <a:srgbClr val="073763"/>
                </a:solidFill>
                <a:latin typeface="Courier New" pitchFamily="49" charset="0"/>
              </a:rPr>
              <a:t> a pencil</a:t>
            </a:r>
            <a:r>
              <a:rPr lang="en-US" dirty="0">
                <a:solidFill>
                  <a:srgbClr val="073763"/>
                </a:solidFill>
                <a:latin typeface="Courier New" pitchFamily="49" charset="0"/>
              </a:rPr>
              <a:t>. </a:t>
            </a:r>
            <a:r>
              <a:rPr lang="en-US" dirty="0">
                <a:solidFill>
                  <a:srgbClr val="B45F06"/>
                </a:solidFill>
                <a:latin typeface="Arial" pitchFamily="34" charset="0"/>
              </a:rPr>
              <a:t>(comparison)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dirty="0">
                <a:solidFill>
                  <a:srgbClr val="073763"/>
                </a:solidFill>
                <a:latin typeface="Courier New" pitchFamily="49" charset="0"/>
              </a:rPr>
              <a:t>That's the property </a:t>
            </a:r>
            <a:r>
              <a:rPr lang="en-US" b="1" u="sng" dirty="0">
                <a:solidFill>
                  <a:srgbClr val="073763"/>
                </a:solidFill>
                <a:latin typeface="Courier New" pitchFamily="49" charset="0"/>
              </a:rPr>
              <a:t>of</a:t>
            </a:r>
            <a:r>
              <a:rPr lang="en-US" b="1" dirty="0">
                <a:solidFill>
                  <a:srgbClr val="073763"/>
                </a:solidFill>
                <a:latin typeface="Courier New" pitchFamily="49" charset="0"/>
              </a:rPr>
              <a:t> the teacher</a:t>
            </a:r>
            <a:r>
              <a:rPr lang="en-US" dirty="0">
                <a:solidFill>
                  <a:srgbClr val="073763"/>
                </a:solidFill>
                <a:latin typeface="Courier New" pitchFamily="49" charset="0"/>
              </a:rPr>
              <a:t>. </a:t>
            </a:r>
            <a:r>
              <a:rPr lang="en-US" dirty="0">
                <a:solidFill>
                  <a:srgbClr val="B45F06"/>
                </a:solidFill>
                <a:latin typeface="Arial" pitchFamily="34" charset="0"/>
              </a:rPr>
              <a:t>(possession)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900" dirty="0">
              <a:solidFill>
                <a:srgbClr val="073763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3200" i="1" dirty="0">
                <a:solidFill>
                  <a:srgbClr val="B45F06"/>
                </a:solidFill>
                <a:latin typeface="Arial" pitchFamily="34" charset="0"/>
              </a:rPr>
              <a:t>Prepositions show the ways in which their objects connect to the rest of the sentence.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1724025"/>
            <a:ext cx="8594725" cy="339725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2900">
                <a:solidFill>
                  <a:srgbClr val="B45F06"/>
                </a:solidFill>
                <a:latin typeface="Arial" pitchFamily="34" charset="0"/>
              </a:rPr>
              <a:t>Every sentence should have a </a:t>
            </a:r>
            <a:r>
              <a:rPr lang="en-US" sz="2900" b="1">
                <a:solidFill>
                  <a:srgbClr val="B45F06"/>
                </a:solidFill>
                <a:latin typeface="Arial" pitchFamily="34" charset="0"/>
              </a:rPr>
              <a:t>noun</a:t>
            </a:r>
            <a:r>
              <a:rPr lang="en-US" sz="2900">
                <a:solidFill>
                  <a:srgbClr val="B45F06"/>
                </a:solidFill>
                <a:latin typeface="Arial" pitchFamily="34" charset="0"/>
              </a:rPr>
              <a:t> and a </a:t>
            </a:r>
            <a:r>
              <a:rPr lang="en-US" sz="2900" b="1">
                <a:solidFill>
                  <a:srgbClr val="B45F06"/>
                </a:solidFill>
                <a:latin typeface="Arial" pitchFamily="34" charset="0"/>
              </a:rPr>
              <a:t>verb</a:t>
            </a:r>
            <a:r>
              <a:rPr lang="en-US" sz="2900">
                <a:solidFill>
                  <a:srgbClr val="B45F06"/>
                </a:solidFill>
                <a:latin typeface="Arial" pitchFamily="34" charset="0"/>
              </a:rPr>
              <a:t>, but do you know what that means?</a:t>
            </a:r>
            <a:r>
              <a:rPr lang="en-US"/>
              <a:t/>
            </a:r>
            <a:br>
              <a:rPr lang="en-US"/>
            </a:br>
            <a:r>
              <a:rPr lang="en-US" sz="2700">
                <a:solidFill>
                  <a:srgbClr val="B45F06"/>
                </a:solidFill>
                <a:latin typeface="Arial" pitchFamily="34" charset="0"/>
              </a:rPr>
              <a:t/>
            </a:r>
            <a:br>
              <a:rPr lang="en-US" sz="2700">
                <a:solidFill>
                  <a:srgbClr val="B45F06"/>
                </a:solidFill>
                <a:latin typeface="Arial" pitchFamily="34" charset="0"/>
              </a:rPr>
            </a:br>
            <a:r>
              <a:rPr lang="en-US" sz="2900">
                <a:solidFill>
                  <a:srgbClr val="073763"/>
                </a:solidFill>
                <a:latin typeface="'courier new'" pitchFamily="34"/>
              </a:rPr>
              <a:t>The girl walked home.</a:t>
            </a:r>
            <a:r>
              <a:rPr lang="en-US"/>
              <a:t/>
            </a:r>
            <a:br>
              <a:rPr lang="en-US"/>
            </a:br>
            <a:r>
              <a:rPr lang="en-US" sz="2700">
                <a:solidFill>
                  <a:srgbClr val="B45F06"/>
                </a:solidFill>
                <a:latin typeface="Arial" pitchFamily="34" charset="0"/>
              </a:rPr>
              <a:t/>
            </a:r>
            <a:br>
              <a:rPr lang="en-US" sz="2700">
                <a:solidFill>
                  <a:srgbClr val="B45F06"/>
                </a:solidFill>
                <a:latin typeface="Arial" pitchFamily="34" charset="0"/>
              </a:rPr>
            </a:br>
            <a:r>
              <a:rPr lang="en-US" sz="2700">
                <a:solidFill>
                  <a:srgbClr val="B45F06"/>
                </a:solidFill>
                <a:latin typeface="Arial" pitchFamily="34" charset="0"/>
              </a:rPr>
              <a:t/>
            </a:r>
            <a:br>
              <a:rPr lang="en-US" sz="2700">
                <a:solidFill>
                  <a:srgbClr val="B45F06"/>
                </a:solidFill>
                <a:latin typeface="Arial" pitchFamily="34" charset="0"/>
              </a:rPr>
            </a:br>
            <a:r>
              <a:rPr lang="en-US" sz="2900" b="1">
                <a:solidFill>
                  <a:srgbClr val="B45F06"/>
                </a:solidFill>
                <a:latin typeface="Arial" pitchFamily="34" charset="0"/>
              </a:rPr>
              <a:t>Girl</a:t>
            </a:r>
            <a:r>
              <a:rPr lang="en-US" sz="2900">
                <a:solidFill>
                  <a:srgbClr val="B45F06"/>
                </a:solidFill>
                <a:latin typeface="Arial" pitchFamily="34" charset="0"/>
              </a:rPr>
              <a:t> </a:t>
            </a: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is the </a:t>
            </a:r>
            <a:r>
              <a:rPr lang="en-US" sz="2900" u="sng">
                <a:solidFill>
                  <a:srgbClr val="073763"/>
                </a:solidFill>
                <a:latin typeface="Arial" pitchFamily="34" charset="0"/>
              </a:rPr>
              <a:t>noun</a:t>
            </a: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, and </a:t>
            </a:r>
            <a:r>
              <a:rPr lang="en-US" sz="2900" b="1">
                <a:solidFill>
                  <a:srgbClr val="B45F06"/>
                </a:solidFill>
                <a:latin typeface="Arial" pitchFamily="34" charset="0"/>
              </a:rPr>
              <a:t>walked</a:t>
            </a:r>
            <a:r>
              <a:rPr lang="en-US" sz="2900">
                <a:solidFill>
                  <a:srgbClr val="B45F06"/>
                </a:solidFill>
                <a:latin typeface="Arial" pitchFamily="34" charset="0"/>
              </a:rPr>
              <a:t> </a:t>
            </a: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is the </a:t>
            </a:r>
            <a:r>
              <a:rPr lang="en-US" sz="2900" u="sng">
                <a:solidFill>
                  <a:srgbClr val="073763"/>
                </a:solidFill>
                <a:latin typeface="Arial" pitchFamily="34" charset="0"/>
              </a:rPr>
              <a:t>verb</a:t>
            </a: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.</a:t>
            </a:r>
            <a:r>
              <a:rPr lang="en-US"/>
              <a:t/>
            </a:r>
            <a:br>
              <a:rPr lang="en-US"/>
            </a:br>
            <a:endParaRPr lang="en-US" sz="3200">
              <a:solidFill>
                <a:srgbClr val="B45F06"/>
              </a:solidFill>
              <a:latin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47638" y="5691188"/>
            <a:ext cx="97329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700" i="1">
                <a:solidFill>
                  <a:srgbClr val="B45F06"/>
                </a:solidFill>
                <a:latin typeface="Arial" pitchFamily="34" charset="0"/>
              </a:rPr>
              <a:t>Verbs and nouns are </a:t>
            </a:r>
            <a:r>
              <a:rPr lang="en-US" sz="2700" b="1" i="1">
                <a:solidFill>
                  <a:srgbClr val="073763"/>
                </a:solidFill>
                <a:latin typeface="Arial" pitchFamily="34" charset="0"/>
              </a:rPr>
              <a:t>parts of speech</a:t>
            </a:r>
            <a:r>
              <a:rPr lang="en-US" sz="2700" i="1">
                <a:solidFill>
                  <a:srgbClr val="B45F06"/>
                </a:solidFill>
                <a:latin typeface="Arial" pitchFamily="34" charset="0"/>
              </a:rPr>
              <a:t>. Knowing the parts of speech can help you learn the rules of grammar</a:t>
            </a:r>
            <a:endParaRPr lang="en-US"/>
          </a:p>
          <a:p>
            <a:pPr algn="ctr">
              <a:lnSpc>
                <a:spcPct val="95000"/>
              </a:lnSpc>
            </a:pPr>
            <a:r>
              <a:rPr lang="en-US" sz="2700" i="1">
                <a:solidFill>
                  <a:srgbClr val="B45F06"/>
                </a:solidFill>
                <a:latin typeface="Arial" pitchFamily="34" charset="0"/>
              </a:rPr>
              <a:t>much more easily.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47638" y="1808163"/>
            <a:ext cx="9991725" cy="820737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500" b="1">
                <a:solidFill>
                  <a:srgbClr val="B45F06"/>
                </a:solidFill>
                <a:latin typeface="Arial" pitchFamily="34" charset="0"/>
              </a:rPr>
              <a:t>8) An</a:t>
            </a:r>
            <a:r>
              <a:rPr lang="en-US" sz="3500" b="1">
                <a:solidFill>
                  <a:srgbClr val="073763"/>
                </a:solidFill>
                <a:latin typeface="Arial" pitchFamily="34" charset="0"/>
              </a:rPr>
              <a:t> INTERJECTION</a:t>
            </a:r>
            <a:r>
              <a:rPr lang="en-US" sz="3500" b="1">
                <a:solidFill>
                  <a:srgbClr val="B45F06"/>
                </a:solidFill>
                <a:latin typeface="Arial" pitchFamily="34" charset="0"/>
              </a:rPr>
              <a:t> expresses emotion!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49250" y="3243263"/>
            <a:ext cx="9399588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314450" lvl="3" indent="-285750">
              <a:lnSpc>
                <a:spcPct val="95000"/>
              </a:lnSpc>
              <a:buClr>
                <a:srgbClr val="073763"/>
              </a:buClr>
              <a:buSzPct val="80000"/>
              <a:buFont typeface="Courier New" pitchFamily="49" charset="0"/>
              <a:buChar char="o"/>
            </a:pPr>
            <a:r>
              <a:rPr lang="en-US" sz="3200" dirty="0">
                <a:solidFill>
                  <a:srgbClr val="073763"/>
                </a:solidFill>
                <a:latin typeface="Arial" pitchFamily="34" charset="0"/>
              </a:rPr>
              <a:t>It is </a:t>
            </a:r>
            <a:r>
              <a:rPr lang="en-US" sz="3200" u="sng" dirty="0">
                <a:solidFill>
                  <a:srgbClr val="073763"/>
                </a:solidFill>
                <a:latin typeface="Arial" pitchFamily="34" charset="0"/>
              </a:rPr>
              <a:t>often</a:t>
            </a:r>
            <a:r>
              <a:rPr lang="en-US" sz="3200" dirty="0">
                <a:solidFill>
                  <a:srgbClr val="073763"/>
                </a:solidFill>
                <a:latin typeface="Arial" pitchFamily="34" charset="0"/>
              </a:rPr>
              <a:t> one word standing alone.</a:t>
            </a:r>
            <a:endParaRPr lang="en-US" dirty="0"/>
          </a:p>
          <a:p>
            <a:pPr lvl="1">
              <a:lnSpc>
                <a:spcPct val="95000"/>
              </a:lnSpc>
            </a:pPr>
            <a:endParaRPr lang="en-US" sz="3200" dirty="0">
              <a:solidFill>
                <a:srgbClr val="073763"/>
              </a:solidFill>
              <a:latin typeface="Arial" pitchFamily="34" charset="0"/>
            </a:endParaRPr>
          </a:p>
          <a:p>
            <a:pPr marL="1314450" lvl="3" indent="-285750">
              <a:lnSpc>
                <a:spcPct val="95000"/>
              </a:lnSpc>
              <a:buClr>
                <a:srgbClr val="073763"/>
              </a:buClr>
              <a:buSzPct val="80000"/>
              <a:buFont typeface="Courier New" pitchFamily="49" charset="0"/>
              <a:buChar char="o"/>
            </a:pPr>
            <a:r>
              <a:rPr lang="en-US" sz="3200" dirty="0">
                <a:solidFill>
                  <a:srgbClr val="073763"/>
                </a:solidFill>
                <a:latin typeface="Arial" pitchFamily="34" charset="0"/>
              </a:rPr>
              <a:t>It is </a:t>
            </a:r>
            <a:r>
              <a:rPr lang="en-US" sz="3200" u="sng" dirty="0">
                <a:solidFill>
                  <a:srgbClr val="073763"/>
                </a:solidFill>
                <a:latin typeface="Arial" pitchFamily="34" charset="0"/>
              </a:rPr>
              <a:t>often</a:t>
            </a:r>
            <a:r>
              <a:rPr lang="en-US" sz="3200" dirty="0">
                <a:solidFill>
                  <a:srgbClr val="073763"/>
                </a:solidFill>
                <a:latin typeface="Arial" pitchFamily="34" charset="0"/>
              </a:rPr>
              <a:t> followed by an exclamation mark.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900" dirty="0">
              <a:solidFill>
                <a:srgbClr val="073763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endParaRPr lang="en-US" sz="2900" dirty="0">
              <a:solidFill>
                <a:srgbClr val="073763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3200" i="1" dirty="0">
                <a:solidFill>
                  <a:srgbClr val="B45F06"/>
                </a:solidFill>
                <a:latin typeface="Arial" pitchFamily="34" charset="0"/>
              </a:rPr>
              <a:t>Sometimes it may introduce a sentence,</a:t>
            </a:r>
            <a:endParaRPr lang="en-US" dirty="0"/>
          </a:p>
          <a:p>
            <a:pPr algn="ctr">
              <a:lnSpc>
                <a:spcPct val="95000"/>
              </a:lnSpc>
            </a:pPr>
            <a:r>
              <a:rPr lang="en-US" sz="3200" i="1" dirty="0">
                <a:solidFill>
                  <a:srgbClr val="B45F06"/>
                </a:solidFill>
                <a:latin typeface="Arial" pitchFamily="34" charset="0"/>
              </a:rPr>
              <a:t>but it is not really connected in meaning to the events in the sentence.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4038" y="1819275"/>
            <a:ext cx="9310687" cy="849313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 b="1">
                <a:solidFill>
                  <a:srgbClr val="B45F06"/>
                </a:solidFill>
                <a:latin typeface="Arial" pitchFamily="34" charset="0"/>
              </a:rPr>
              <a:t>Examples of Interjections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260600" y="2971800"/>
            <a:ext cx="6634162" cy="2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Courier New" pitchFamily="49" charset="0"/>
              </a:rPr>
              <a:t> </a:t>
            </a:r>
            <a:r>
              <a:rPr lang="en-US" sz="2700" b="1" dirty="0">
                <a:solidFill>
                  <a:srgbClr val="B45F06"/>
                </a:solidFill>
                <a:latin typeface="Courier New" pitchFamily="49" charset="0"/>
              </a:rPr>
              <a:t>Wow!</a:t>
            </a:r>
            <a:r>
              <a:rPr lang="en-US" sz="2700" dirty="0">
                <a:solidFill>
                  <a:srgbClr val="073763"/>
                </a:solidFill>
                <a:latin typeface="Courier New" pitchFamily="49" charset="0"/>
              </a:rPr>
              <a:t> That's wonderful!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Courier New" pitchFamily="49" charset="0"/>
              </a:rPr>
              <a:t> </a:t>
            </a:r>
            <a:r>
              <a:rPr lang="en-US" sz="2700" b="1" dirty="0">
                <a:solidFill>
                  <a:srgbClr val="B45F06"/>
                </a:solidFill>
                <a:latin typeface="Courier New" pitchFamily="49" charset="0"/>
              </a:rPr>
              <a:t>Ah!</a:t>
            </a:r>
            <a:r>
              <a:rPr lang="en-US" sz="2700" dirty="0">
                <a:solidFill>
                  <a:srgbClr val="073763"/>
                </a:solidFill>
                <a:latin typeface="Courier New" pitchFamily="49" charset="0"/>
              </a:rPr>
              <a:t> I see.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Courier New" pitchFamily="49" charset="0"/>
              </a:rPr>
              <a:t> </a:t>
            </a:r>
            <a:r>
              <a:rPr lang="en-US" sz="2700" b="1" dirty="0">
                <a:solidFill>
                  <a:srgbClr val="B45F06"/>
                </a:solidFill>
                <a:latin typeface="Courier New" pitchFamily="49" charset="0"/>
              </a:rPr>
              <a:t>Okay,</a:t>
            </a:r>
            <a:r>
              <a:rPr lang="en-US" sz="2700" dirty="0">
                <a:solidFill>
                  <a:srgbClr val="073763"/>
                </a:solidFill>
                <a:latin typeface="Courier New" pitchFamily="49" charset="0"/>
              </a:rPr>
              <a:t> I believe you.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Courier New" pitchFamily="49" charset="0"/>
              </a:rPr>
              <a:t> </a:t>
            </a:r>
            <a:r>
              <a:rPr lang="en-US" sz="2700" b="1" dirty="0">
                <a:solidFill>
                  <a:srgbClr val="B45F06"/>
                </a:solidFill>
                <a:latin typeface="Courier New" pitchFamily="49" charset="0"/>
              </a:rPr>
              <a:t>Ouch!</a:t>
            </a:r>
            <a:r>
              <a:rPr lang="en-US" sz="2700" dirty="0">
                <a:solidFill>
                  <a:srgbClr val="073763"/>
                </a:solidFill>
                <a:latin typeface="Courier New" pitchFamily="49" charset="0"/>
              </a:rPr>
              <a:t> That hurt!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Courier New" pitchFamily="49" charset="0"/>
              </a:rPr>
              <a:t> You won! </a:t>
            </a:r>
            <a:r>
              <a:rPr lang="en-US" sz="2700" b="1" dirty="0">
                <a:solidFill>
                  <a:srgbClr val="B45F06"/>
                </a:solidFill>
                <a:latin typeface="Courier New" pitchFamily="49" charset="0"/>
              </a:rPr>
              <a:t>Hurray!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Courier New" pitchFamily="49" charset="0"/>
              </a:rPr>
              <a:t> </a:t>
            </a:r>
            <a:r>
              <a:rPr lang="en-US" sz="2700" b="1" dirty="0">
                <a:solidFill>
                  <a:srgbClr val="B45F06"/>
                </a:solidFill>
                <a:latin typeface="Courier New" pitchFamily="49" charset="0"/>
              </a:rPr>
              <a:t>Well,</a:t>
            </a:r>
            <a:r>
              <a:rPr lang="en-US" sz="2700" dirty="0">
                <a:solidFill>
                  <a:srgbClr val="073763"/>
                </a:solidFill>
                <a:latin typeface="Courier New" pitchFamily="49" charset="0"/>
              </a:rPr>
              <a:t> that was interesting.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960438" y="5995988"/>
            <a:ext cx="8612187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700" i="1">
                <a:solidFill>
                  <a:srgbClr val="073763"/>
                </a:solidFill>
                <a:latin typeface="Arial" pitchFamily="34" charset="0"/>
              </a:rPr>
              <a:t>Notice that there is </a:t>
            </a:r>
            <a:r>
              <a:rPr lang="en-US" sz="2700" b="1" i="1" u="sng">
                <a:solidFill>
                  <a:srgbClr val="073763"/>
                </a:solidFill>
                <a:latin typeface="Arial" pitchFamily="34" charset="0"/>
              </a:rPr>
              <a:t>not always</a:t>
            </a:r>
            <a:r>
              <a:rPr lang="en-US" sz="2700" i="1">
                <a:solidFill>
                  <a:srgbClr val="073763"/>
                </a:solidFill>
                <a:latin typeface="Arial" pitchFamily="34" charset="0"/>
              </a:rPr>
              <a:t> an exclamation mark, and that the interjection is </a:t>
            </a:r>
            <a:r>
              <a:rPr lang="en-US" sz="2700" b="1" i="1" u="sng">
                <a:solidFill>
                  <a:srgbClr val="073763"/>
                </a:solidFill>
                <a:latin typeface="Arial" pitchFamily="34" charset="0"/>
              </a:rPr>
              <a:t>not always</a:t>
            </a:r>
            <a:r>
              <a:rPr lang="en-US" sz="2700" i="1">
                <a:solidFill>
                  <a:srgbClr val="073763"/>
                </a:solidFill>
                <a:latin typeface="Arial" pitchFamily="34" charset="0"/>
              </a:rPr>
              <a:t> on its own.</a:t>
            </a:r>
            <a:endParaRPr lang="en-US"/>
          </a:p>
          <a:p>
            <a:pPr>
              <a:lnSpc>
                <a:spcPct val="95000"/>
              </a:lnSpc>
            </a:pPr>
            <a:endParaRPr lang="en-US" sz="27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-55563" y="1830388"/>
            <a:ext cx="10115551" cy="1808162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200" b="1" dirty="0">
                <a:solidFill>
                  <a:srgbClr val="B45F06"/>
                </a:solidFill>
                <a:latin typeface="Arial" pitchFamily="34" charset="0"/>
              </a:rPr>
              <a:t>Some people see </a:t>
            </a:r>
            <a:r>
              <a:rPr lang="en-US" sz="3200" b="1" dirty="0">
                <a:solidFill>
                  <a:srgbClr val="073763"/>
                </a:solidFill>
                <a:latin typeface="Arial" pitchFamily="34" charset="0"/>
              </a:rPr>
              <a:t>ARTICLES</a:t>
            </a:r>
            <a:r>
              <a:rPr lang="en-US" sz="3200" b="1" dirty="0">
                <a:solidFill>
                  <a:srgbClr val="B45F06"/>
                </a:solidFill>
                <a:latin typeface="Arial" pitchFamily="34" charset="0"/>
              </a:rPr>
              <a:t> as a Part of Speech.</a:t>
            </a:r>
            <a:r>
              <a:rPr lang="en-US" dirty="0"/>
              <a:t/>
            </a:r>
            <a:br>
              <a:rPr lang="en-US" dirty="0"/>
            </a:br>
            <a:r>
              <a:rPr lang="en-US" sz="2900" b="1" dirty="0">
                <a:solidFill>
                  <a:srgbClr val="073763"/>
                </a:solidFill>
                <a:latin typeface="Arial" pitchFamily="34" charset="0"/>
              </a:rPr>
              <a:t>An Article introduces a noun.</a:t>
            </a:r>
            <a:r>
              <a:rPr lang="en-US" dirty="0"/>
              <a:t/>
            </a:r>
            <a:br>
              <a:rPr lang="en-US" dirty="0"/>
            </a:br>
            <a:r>
              <a:rPr lang="en-US" sz="2900" b="1" dirty="0">
                <a:solidFill>
                  <a:srgbClr val="073763"/>
                </a:solidFill>
                <a:latin typeface="Arial" pitchFamily="34" charset="0"/>
              </a:rPr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sz="2900" b="1" u="sng" dirty="0">
                <a:solidFill>
                  <a:srgbClr val="B45F06"/>
                </a:solidFill>
                <a:latin typeface="Arial" pitchFamily="34" charset="0"/>
              </a:rPr>
              <a:t>There are 4 articles: a, an, some, the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260601" y="3886200"/>
            <a:ext cx="6019800" cy="3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To introduce a </a:t>
            </a:r>
            <a:r>
              <a:rPr lang="en-US" dirty="0">
                <a:solidFill>
                  <a:srgbClr val="B45F06"/>
                </a:solidFill>
                <a:latin typeface="Arial" pitchFamily="34" charset="0"/>
              </a:rPr>
              <a:t>general</a:t>
            </a: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 noun, use... 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b="1" dirty="0">
                <a:solidFill>
                  <a:srgbClr val="B45F06"/>
                </a:solidFill>
                <a:latin typeface="Arial" pitchFamily="34" charset="0"/>
              </a:rPr>
              <a:t>    1.</a:t>
            </a: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 </a:t>
            </a:r>
            <a:r>
              <a:rPr lang="en-US" b="1" dirty="0">
                <a:solidFill>
                  <a:srgbClr val="073763"/>
                </a:solidFill>
                <a:latin typeface="Arial" pitchFamily="34" charset="0"/>
              </a:rPr>
              <a:t>a</a:t>
            </a: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 ... 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I eat </a:t>
            </a:r>
            <a:r>
              <a:rPr lang="en-US" b="1" dirty="0">
                <a:solidFill>
                  <a:srgbClr val="073763"/>
                </a:solidFill>
                <a:latin typeface="'courier new'" pitchFamily="34"/>
              </a:rPr>
              <a:t>a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 banana every day.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b="1" dirty="0">
                <a:solidFill>
                  <a:srgbClr val="B45F06"/>
                </a:solidFill>
                <a:latin typeface="Arial" pitchFamily="34" charset="0"/>
              </a:rPr>
              <a:t>    2.</a:t>
            </a: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 </a:t>
            </a:r>
            <a:r>
              <a:rPr lang="en-US" b="1" dirty="0">
                <a:solidFill>
                  <a:srgbClr val="073763"/>
                </a:solidFill>
                <a:latin typeface="Arial" pitchFamily="34" charset="0"/>
              </a:rPr>
              <a:t>an</a:t>
            </a: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 ... 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I eat </a:t>
            </a:r>
            <a:r>
              <a:rPr lang="en-US" b="1" dirty="0">
                <a:solidFill>
                  <a:srgbClr val="073763"/>
                </a:solidFill>
                <a:latin typeface="'courier new'" pitchFamily="34"/>
              </a:rPr>
              <a:t>an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 apple every day.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b="1" dirty="0">
                <a:solidFill>
                  <a:srgbClr val="B45F06"/>
                </a:solidFill>
                <a:latin typeface="Arial" pitchFamily="34" charset="0"/>
              </a:rPr>
              <a:t>    3.</a:t>
            </a: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 </a:t>
            </a:r>
            <a:r>
              <a:rPr lang="en-US" b="1" dirty="0">
                <a:solidFill>
                  <a:srgbClr val="073763"/>
                </a:solidFill>
                <a:latin typeface="Arial" pitchFamily="34" charset="0"/>
              </a:rPr>
              <a:t>some</a:t>
            </a: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 ... 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I eat </a:t>
            </a:r>
            <a:r>
              <a:rPr lang="en-US" b="1" dirty="0">
                <a:solidFill>
                  <a:srgbClr val="073763"/>
                </a:solidFill>
                <a:latin typeface="'courier new'" pitchFamily="34"/>
              </a:rPr>
              <a:t>some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 grapes every day. 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  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To introduce a </a:t>
            </a:r>
            <a:r>
              <a:rPr lang="en-US" dirty="0">
                <a:solidFill>
                  <a:srgbClr val="B45F06"/>
                </a:solidFill>
                <a:latin typeface="Arial" pitchFamily="34" charset="0"/>
              </a:rPr>
              <a:t>specific</a:t>
            </a: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 noun, use... 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b="1" dirty="0">
                <a:solidFill>
                  <a:srgbClr val="B45F06"/>
                </a:solidFill>
                <a:latin typeface="Arial" pitchFamily="34" charset="0"/>
              </a:rPr>
              <a:t>    4. </a:t>
            </a:r>
            <a:r>
              <a:rPr lang="en-US" b="1" dirty="0">
                <a:solidFill>
                  <a:srgbClr val="073763"/>
                </a:solidFill>
                <a:latin typeface="Arial" pitchFamily="34" charset="0"/>
              </a:rPr>
              <a:t>the ... 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Pick up </a:t>
            </a:r>
            <a:r>
              <a:rPr lang="en-US" b="1" dirty="0">
                <a:solidFill>
                  <a:srgbClr val="073763"/>
                </a:solidFill>
                <a:latin typeface="'courier new'" pitchFamily="34"/>
              </a:rPr>
              <a:t>the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 book.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b="1" dirty="0">
                <a:solidFill>
                  <a:srgbClr val="B45F06"/>
                </a:solidFill>
                <a:latin typeface="Arial" pitchFamily="34" charset="0"/>
              </a:rPr>
              <a:t>       </a:t>
            </a:r>
            <a:r>
              <a:rPr lang="en-US" b="1" dirty="0">
                <a:solidFill>
                  <a:srgbClr val="073763"/>
                </a:solidFill>
                <a:latin typeface="Arial" pitchFamily="34" charset="0"/>
              </a:rPr>
              <a:t> the ... 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Pick up </a:t>
            </a:r>
            <a:r>
              <a:rPr lang="en-US" b="1" dirty="0">
                <a:solidFill>
                  <a:srgbClr val="073763"/>
                </a:solidFill>
                <a:latin typeface="'courier new'" pitchFamily="34"/>
              </a:rPr>
              <a:t>the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 books.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b="1" dirty="0">
                <a:solidFill>
                  <a:srgbClr val="B45F06"/>
                </a:solidFill>
                <a:latin typeface="Arial" pitchFamily="34" charset="0"/>
              </a:rPr>
              <a:t>   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265238" y="1825625"/>
            <a:ext cx="7986712" cy="690563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>
                <a:solidFill>
                  <a:srgbClr val="B45F06"/>
                </a:solidFill>
                <a:latin typeface="Courier New" pitchFamily="49" charset="0"/>
              </a:rPr>
              <a:t>The end.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281238" y="2947988"/>
            <a:ext cx="6442075" cy="395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More free WRITING MECHANICS resources: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subject-verb agreement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capitalization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punctuation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homophones, homonyms, homographs</a:t>
            </a:r>
            <a:endParaRPr lang="en-US"/>
          </a:p>
          <a:p>
            <a:pPr>
              <a:lnSpc>
                <a:spcPct val="95000"/>
              </a:lnSpc>
            </a:pPr>
            <a:endParaRPr lang="en-US">
              <a:solidFill>
                <a:srgbClr val="073763"/>
              </a:solidFill>
              <a:latin typeface="Georgia" pitchFamily="18" charset="0"/>
            </a:endParaRPr>
          </a:p>
          <a:p>
            <a:pPr>
              <a:lnSpc>
                <a:spcPct val="95000"/>
              </a:lnSpc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Eight-week WRITING MECHANICS courses: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elementary school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middle school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high school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47638" y="1728788"/>
            <a:ext cx="9921875" cy="13589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>
                <a:solidFill>
                  <a:srgbClr val="B45F06"/>
                </a:solidFill>
                <a:latin typeface="Arial" pitchFamily="34" charset="0"/>
              </a:rPr>
              <a:t>There are 8 different parts of speech:</a:t>
            </a:r>
            <a:r>
              <a:rPr lang="en-US"/>
              <a:t/>
            </a:r>
            <a:br>
              <a:rPr lang="en-US"/>
            </a:br>
            <a:r>
              <a:rPr lang="en-US" sz="2700">
                <a:solidFill>
                  <a:srgbClr val="B45F06"/>
                </a:solidFill>
                <a:latin typeface="Arial" pitchFamily="34" charset="0"/>
              </a:rPr>
              <a:t/>
            </a:r>
            <a:br>
              <a:rPr lang="en-US" sz="2700">
                <a:solidFill>
                  <a:srgbClr val="B45F06"/>
                </a:solidFill>
                <a:latin typeface="Arial" pitchFamily="34" charset="0"/>
              </a:rPr>
            </a:br>
            <a:endParaRPr lang="en-US" sz="2700" b="1">
              <a:solidFill>
                <a:srgbClr val="B45F06"/>
              </a:solidFill>
              <a:latin typeface="Arial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013200" y="2743200"/>
            <a:ext cx="2697162" cy="3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1) 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Noun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2) 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Verb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3) 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Adjective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4) 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Adverb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5) 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Pronoun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6) 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Conjunction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7) 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Preposition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8) 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Interjection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49238" y="6503988"/>
            <a:ext cx="95123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700" i="1">
                <a:solidFill>
                  <a:srgbClr val="B45F06"/>
                </a:solidFill>
                <a:latin typeface="Arial" pitchFamily="34" charset="0"/>
              </a:rPr>
              <a:t>Some people count </a:t>
            </a:r>
            <a:r>
              <a:rPr lang="en-US" sz="2700" i="1">
                <a:solidFill>
                  <a:srgbClr val="073763"/>
                </a:solidFill>
                <a:latin typeface="Arial" pitchFamily="34" charset="0"/>
              </a:rPr>
              <a:t>articles</a:t>
            </a:r>
            <a:r>
              <a:rPr lang="en-US" sz="2700" i="1">
                <a:solidFill>
                  <a:srgbClr val="B45F06"/>
                </a:solidFill>
                <a:latin typeface="Arial" pitchFamily="34" charset="0"/>
              </a:rPr>
              <a:t> as the 9th part of speech.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50850" y="1671638"/>
            <a:ext cx="9043988" cy="1471612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 b="1">
                <a:solidFill>
                  <a:srgbClr val="B45F06"/>
                </a:solidFill>
                <a:latin typeface="Arial" pitchFamily="34" charset="0"/>
              </a:rPr>
              <a:t>1) A </a:t>
            </a:r>
            <a:r>
              <a:rPr lang="en-US" sz="4300" b="1">
                <a:solidFill>
                  <a:srgbClr val="073763"/>
                </a:solidFill>
                <a:latin typeface="Arial" pitchFamily="34" charset="0"/>
              </a:rPr>
              <a:t>NOUN</a:t>
            </a:r>
            <a:r>
              <a:rPr lang="en-US" sz="4300" b="1">
                <a:solidFill>
                  <a:srgbClr val="B45F06"/>
                </a:solidFill>
                <a:latin typeface="Arial" pitchFamily="34" charset="0"/>
              </a:rPr>
              <a:t> is a naming word.</a:t>
            </a:r>
            <a:r>
              <a:rPr lang="en-US"/>
              <a:t/>
            </a:r>
            <a:br>
              <a:rPr lang="en-US"/>
            </a:br>
            <a:r>
              <a:rPr lang="en-US" sz="2700">
                <a:solidFill>
                  <a:srgbClr val="B45F06"/>
                </a:solidFill>
                <a:latin typeface="Arial" pitchFamily="34" charset="0"/>
              </a:rPr>
              <a:t/>
            </a:r>
            <a:br>
              <a:rPr lang="en-US" sz="2700">
                <a:solidFill>
                  <a:srgbClr val="B45F06"/>
                </a:solidFill>
                <a:latin typeface="Arial" pitchFamily="34" charset="0"/>
              </a:rPr>
            </a:br>
            <a:endParaRPr lang="en-US" sz="2700" b="1">
              <a:solidFill>
                <a:srgbClr val="B45F06"/>
              </a:solidFill>
              <a:latin typeface="Arial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58838" y="2947988"/>
            <a:ext cx="8720137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A noun names all sorts of things, such as:</a:t>
            </a:r>
            <a:endParaRPr lang="en-US"/>
          </a:p>
          <a:p>
            <a:pPr>
              <a:lnSpc>
                <a:spcPct val="95000"/>
              </a:lnSpc>
            </a:pPr>
            <a:endParaRPr lang="en-US" sz="2900">
              <a:solidFill>
                <a:srgbClr val="073763"/>
              </a:solidFill>
              <a:latin typeface="Arial" pitchFamily="34" charset="0"/>
            </a:endParaRPr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a person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a place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an object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an idea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a quality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an animal</a:t>
            </a:r>
            <a:endParaRPr lang="en-US"/>
          </a:p>
          <a:p>
            <a:pPr>
              <a:lnSpc>
                <a:spcPct val="95000"/>
              </a:lnSpc>
              <a:buClr>
                <a:srgbClr val="073763"/>
              </a:buClr>
              <a:buSzPct val="100000"/>
            </a:pPr>
            <a:endParaRPr lang="en-US" sz="27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08000" y="2286000"/>
            <a:ext cx="9043988" cy="1471612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 b="1" dirty="0">
                <a:solidFill>
                  <a:srgbClr val="B45F06"/>
                </a:solidFill>
                <a:latin typeface="Arial" pitchFamily="34" charset="0"/>
              </a:rPr>
              <a:t>Some examples of nouns: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>
                <a:solidFill>
                  <a:srgbClr val="B45F06"/>
                </a:solidFill>
                <a:latin typeface="Arial" pitchFamily="34" charset="0"/>
              </a:rPr>
              <a:t/>
            </a:r>
            <a:br>
              <a:rPr lang="en-US" sz="2700" dirty="0">
                <a:solidFill>
                  <a:srgbClr val="B45F06"/>
                </a:solidFill>
                <a:latin typeface="Arial" pitchFamily="34" charset="0"/>
              </a:rPr>
            </a:br>
            <a:endParaRPr lang="en-US" sz="2700" b="1" dirty="0">
              <a:solidFill>
                <a:srgbClr val="B45F06"/>
              </a:solidFill>
              <a:latin typeface="Arial" pitchFamily="34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098800" y="3505200"/>
            <a:ext cx="5195887" cy="2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B45F06"/>
              </a:buClr>
              <a:buSzPct val="100000"/>
              <a:buFontTx/>
              <a:buChar char="•"/>
            </a:pPr>
            <a:r>
              <a:rPr lang="en-US" sz="3200" dirty="0">
                <a:solidFill>
                  <a:srgbClr val="B45F06"/>
                </a:solidFill>
                <a:latin typeface="Arial" pitchFamily="34" charset="0"/>
              </a:rPr>
              <a:t>person </a:t>
            </a:r>
            <a:r>
              <a:rPr lang="en-US" sz="3200" dirty="0">
                <a:solidFill>
                  <a:srgbClr val="073763"/>
                </a:solidFill>
                <a:latin typeface="Courier New" pitchFamily="49" charset="0"/>
              </a:rPr>
              <a:t>- teacher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B45F06"/>
              </a:buClr>
              <a:buSzPct val="100000"/>
              <a:buFontTx/>
              <a:buChar char="•"/>
            </a:pPr>
            <a:r>
              <a:rPr lang="en-US" sz="3200" dirty="0">
                <a:solidFill>
                  <a:srgbClr val="B45F06"/>
                </a:solidFill>
                <a:latin typeface="Arial" pitchFamily="34" charset="0"/>
              </a:rPr>
              <a:t>place </a:t>
            </a:r>
            <a:r>
              <a:rPr lang="en-US" sz="3200" dirty="0">
                <a:solidFill>
                  <a:srgbClr val="073763"/>
                </a:solidFill>
                <a:latin typeface="Courier New" pitchFamily="49" charset="0"/>
              </a:rPr>
              <a:t>- arena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B45F06"/>
              </a:buClr>
              <a:buSzPct val="100000"/>
              <a:buFontTx/>
              <a:buChar char="•"/>
            </a:pPr>
            <a:r>
              <a:rPr lang="en-US" sz="3200" dirty="0">
                <a:solidFill>
                  <a:srgbClr val="B45F06"/>
                </a:solidFill>
                <a:latin typeface="Arial" pitchFamily="34" charset="0"/>
              </a:rPr>
              <a:t>object </a:t>
            </a:r>
            <a:r>
              <a:rPr lang="en-US" sz="3200" dirty="0">
                <a:solidFill>
                  <a:srgbClr val="073763"/>
                </a:solidFill>
                <a:latin typeface="Courier New" pitchFamily="49" charset="0"/>
              </a:rPr>
              <a:t>- computer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B45F06"/>
              </a:buClr>
              <a:buSzPct val="100000"/>
              <a:buFontTx/>
              <a:buChar char="•"/>
            </a:pPr>
            <a:r>
              <a:rPr lang="en-US" sz="3200" dirty="0">
                <a:solidFill>
                  <a:srgbClr val="B45F06"/>
                </a:solidFill>
                <a:latin typeface="Arial" pitchFamily="34" charset="0"/>
              </a:rPr>
              <a:t>idea </a:t>
            </a:r>
            <a:r>
              <a:rPr lang="en-US" sz="3200" dirty="0">
                <a:solidFill>
                  <a:srgbClr val="073763"/>
                </a:solidFill>
                <a:latin typeface="Courier New" pitchFamily="49" charset="0"/>
              </a:rPr>
              <a:t>- comfort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B45F06"/>
              </a:buClr>
              <a:buSzPct val="100000"/>
              <a:buFontTx/>
              <a:buChar char="•"/>
            </a:pPr>
            <a:r>
              <a:rPr lang="en-US" sz="3200" dirty="0">
                <a:solidFill>
                  <a:srgbClr val="B45F06"/>
                </a:solidFill>
                <a:latin typeface="Arial" pitchFamily="34" charset="0"/>
              </a:rPr>
              <a:t>quality </a:t>
            </a:r>
            <a:r>
              <a:rPr lang="en-US" sz="3200" dirty="0">
                <a:solidFill>
                  <a:srgbClr val="073763"/>
                </a:solidFill>
                <a:latin typeface="Courier New" pitchFamily="49" charset="0"/>
              </a:rPr>
              <a:t>- generosity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B45F06"/>
              </a:buClr>
              <a:buSzPct val="100000"/>
              <a:buFontTx/>
              <a:buChar char="•"/>
            </a:pPr>
            <a:r>
              <a:rPr lang="en-US" sz="3200" dirty="0">
                <a:solidFill>
                  <a:srgbClr val="B45F06"/>
                </a:solidFill>
                <a:latin typeface="Arial" pitchFamily="34" charset="0"/>
              </a:rPr>
              <a:t>animal </a:t>
            </a:r>
            <a:r>
              <a:rPr lang="en-US" sz="3200" dirty="0">
                <a:solidFill>
                  <a:srgbClr val="073763"/>
                </a:solidFill>
                <a:latin typeface="Courier New" pitchFamily="49" charset="0"/>
              </a:rPr>
              <a:t>- dog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08000" y="1905000"/>
            <a:ext cx="9043988" cy="1471612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 dirty="0">
                <a:solidFill>
                  <a:srgbClr val="B45F06"/>
                </a:solidFill>
                <a:latin typeface="Arial" pitchFamily="34" charset="0"/>
              </a:rPr>
              <a:t>A special kind of noun: </a:t>
            </a:r>
            <a:r>
              <a:rPr lang="en-US" sz="3700" b="1" dirty="0">
                <a:solidFill>
                  <a:srgbClr val="073763"/>
                </a:solidFill>
                <a:latin typeface="Arial" pitchFamily="34" charset="0"/>
              </a:rPr>
              <a:t>Proper Nouns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>
                <a:solidFill>
                  <a:srgbClr val="B45F06"/>
                </a:solidFill>
                <a:latin typeface="Arial" pitchFamily="34" charset="0"/>
              </a:rPr>
              <a:t/>
            </a:r>
            <a:br>
              <a:rPr lang="en-US" sz="2700" dirty="0">
                <a:solidFill>
                  <a:srgbClr val="B45F06"/>
                </a:solidFill>
                <a:latin typeface="Arial" pitchFamily="34" charset="0"/>
              </a:rPr>
            </a:br>
            <a:endParaRPr lang="en-US" sz="2700" b="1" dirty="0">
              <a:solidFill>
                <a:srgbClr val="B45F06"/>
              </a:solidFill>
              <a:latin typeface="Arial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70000" y="3048000"/>
            <a:ext cx="7915275" cy="389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b="1" dirty="0">
                <a:solidFill>
                  <a:srgbClr val="073763"/>
                </a:solidFill>
                <a:latin typeface="Arial" pitchFamily="34" charset="0"/>
              </a:rPr>
              <a:t>Common nouns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 name </a:t>
            </a:r>
            <a:r>
              <a:rPr lang="en-US" sz="2700" u="sng" dirty="0">
                <a:solidFill>
                  <a:srgbClr val="073763"/>
                </a:solidFill>
                <a:latin typeface="Arial" pitchFamily="34" charset="0"/>
              </a:rPr>
              <a:t>general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 places, things, ideas, or people.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 </a:t>
            </a:r>
            <a:endParaRPr lang="en-US" dirty="0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b="1" dirty="0">
                <a:solidFill>
                  <a:srgbClr val="073763"/>
                </a:solidFill>
                <a:latin typeface="Arial" pitchFamily="34" charset="0"/>
              </a:rPr>
              <a:t>Proper nouns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 name </a:t>
            </a:r>
            <a:r>
              <a:rPr lang="en-US" sz="2700" u="sng" dirty="0">
                <a:solidFill>
                  <a:srgbClr val="073763"/>
                </a:solidFill>
                <a:latin typeface="Arial" pitchFamily="34" charset="0"/>
              </a:rPr>
              <a:t>specific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 places, things, ideas, or people.</a:t>
            </a:r>
            <a:endParaRPr lang="en-US" dirty="0"/>
          </a:p>
          <a:p>
            <a:pPr algn="ctr">
              <a:lnSpc>
                <a:spcPct val="95000"/>
              </a:lnSpc>
            </a:pPr>
            <a:endParaRPr lang="en-US" sz="3200" dirty="0">
              <a:solidFill>
                <a:srgbClr val="073763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Common nouns: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 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man, mountain, day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73763"/>
              </a:solidFill>
              <a:latin typeface="'courier new'" pitchFamily="34"/>
            </a:endParaRPr>
          </a:p>
          <a:p>
            <a:pPr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Proper Nouns: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 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John, Mount Fuji, Monday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55600" y="1981200"/>
            <a:ext cx="9596437" cy="1192213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200" b="1" dirty="0">
                <a:solidFill>
                  <a:srgbClr val="B45F06"/>
                </a:solidFill>
                <a:latin typeface="Arial" pitchFamily="34" charset="0"/>
              </a:rPr>
              <a:t>2) A </a:t>
            </a:r>
            <a:r>
              <a:rPr lang="en-US" sz="3200" b="1" dirty="0">
                <a:solidFill>
                  <a:srgbClr val="073763"/>
                </a:solidFill>
                <a:latin typeface="Arial" pitchFamily="34" charset="0"/>
              </a:rPr>
              <a:t>VERB</a:t>
            </a:r>
            <a:r>
              <a:rPr lang="en-US" sz="3200" b="1" dirty="0">
                <a:solidFill>
                  <a:srgbClr val="B45F06"/>
                </a:solidFill>
                <a:latin typeface="Arial" pitchFamily="34" charset="0"/>
              </a:rPr>
              <a:t> describes what you are </a:t>
            </a:r>
            <a:r>
              <a:rPr lang="en-US" sz="3200" b="1" i="1" u="sng" dirty="0">
                <a:solidFill>
                  <a:srgbClr val="B45F06"/>
                </a:solidFill>
                <a:latin typeface="Arial" pitchFamily="34" charset="0"/>
              </a:rPr>
              <a:t>doing</a:t>
            </a:r>
            <a:r>
              <a:rPr lang="en-US" sz="3200" b="1" dirty="0">
                <a:solidFill>
                  <a:srgbClr val="B45F06"/>
                </a:solidFill>
                <a:latin typeface="Arial" pitchFamily="34" charset="0"/>
              </a:rPr>
              <a:t> (action) or how you are </a:t>
            </a:r>
            <a:r>
              <a:rPr lang="en-US" sz="3200" b="1" i="1" u="sng" dirty="0">
                <a:solidFill>
                  <a:srgbClr val="B45F06"/>
                </a:solidFill>
                <a:latin typeface="Arial" pitchFamily="34" charset="0"/>
              </a:rPr>
              <a:t>being or feeling</a:t>
            </a:r>
            <a:r>
              <a:rPr lang="en-US" sz="3200" b="1" i="1" dirty="0">
                <a:solidFill>
                  <a:srgbClr val="B45F06"/>
                </a:solidFill>
                <a:latin typeface="Arial" pitchFamily="34" charset="0"/>
              </a:rPr>
              <a:t> (abstract)</a:t>
            </a:r>
            <a:r>
              <a:rPr lang="en-US" sz="3200" b="1" dirty="0">
                <a:solidFill>
                  <a:srgbClr val="B45F06"/>
                </a:solidFill>
                <a:latin typeface="Arial" pitchFamily="34" charset="0"/>
              </a:rPr>
              <a:t>.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12800" y="3276600"/>
            <a:ext cx="8562975" cy="377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b="1" dirty="0">
                <a:solidFill>
                  <a:srgbClr val="B45F06"/>
                </a:solidFill>
                <a:latin typeface="Arial" pitchFamily="34" charset="0"/>
              </a:rPr>
              <a:t>Action Verbs:</a:t>
            </a: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 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jump, run, sing, laugh, eat, fall, cook, remember, believe, think</a:t>
            </a:r>
            <a:endParaRPr lang="en-US" dirty="0"/>
          </a:p>
          <a:p>
            <a:pPr>
              <a:lnSpc>
                <a:spcPct val="95000"/>
              </a:lnSpc>
            </a:pPr>
            <a:endParaRPr lang="en-US" dirty="0">
              <a:solidFill>
                <a:srgbClr val="073763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b="1" dirty="0">
                <a:solidFill>
                  <a:srgbClr val="B45F06"/>
                </a:solidFill>
                <a:latin typeface="Arial" pitchFamily="34" charset="0"/>
              </a:rPr>
              <a:t>Abstract Verbs:</a:t>
            </a:r>
            <a:r>
              <a:rPr lang="en-US" dirty="0">
                <a:solidFill>
                  <a:srgbClr val="073763"/>
                </a:solidFill>
                <a:latin typeface="Arial" pitchFamily="34" charset="0"/>
              </a:rPr>
              <a:t> </a:t>
            </a:r>
            <a:r>
              <a:rPr lang="en-US" dirty="0">
                <a:solidFill>
                  <a:srgbClr val="073763"/>
                </a:solidFill>
                <a:latin typeface="'courier new'" pitchFamily="34"/>
              </a:rPr>
              <a:t>am, want, own, seem, like, fear, owe, mind, need, belong, love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73763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73763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2100" i="1" dirty="0">
                <a:solidFill>
                  <a:srgbClr val="073763"/>
                </a:solidFill>
                <a:latin typeface="Arial" pitchFamily="34" charset="0"/>
              </a:rPr>
              <a:t>Notice that action words are not always acts that a physical body or object does. Your mind can also perform some actions, like thinking. What matters about verbs (both types) is that they tell you </a:t>
            </a:r>
            <a:r>
              <a:rPr lang="en-US" sz="2100" b="1" i="1" dirty="0">
                <a:solidFill>
                  <a:srgbClr val="B45F06"/>
                </a:solidFill>
                <a:latin typeface="Arial" pitchFamily="34" charset="0"/>
              </a:rPr>
              <a:t> </a:t>
            </a:r>
            <a:endParaRPr lang="en-US" dirty="0"/>
          </a:p>
          <a:p>
            <a:pPr algn="ctr">
              <a:lnSpc>
                <a:spcPct val="95000"/>
              </a:lnSpc>
            </a:pPr>
            <a:r>
              <a:rPr lang="en-US" sz="2100" b="1" i="1" dirty="0">
                <a:solidFill>
                  <a:srgbClr val="B45F06"/>
                </a:solidFill>
                <a:latin typeface="Arial" pitchFamily="34" charset="0"/>
              </a:rPr>
              <a:t>what is happening! </a:t>
            </a:r>
            <a:endParaRPr lang="en-US" sz="2900" dirty="0">
              <a:solidFill>
                <a:srgbClr val="B45F06"/>
              </a:solidFill>
              <a:latin typeface="Aria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39750" y="2209800"/>
            <a:ext cx="9620250" cy="1495425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200" b="1" dirty="0">
                <a:solidFill>
                  <a:srgbClr val="B45F06"/>
                </a:solidFill>
                <a:latin typeface="Arial" pitchFamily="34" charset="0"/>
              </a:rPr>
              <a:t>3) An </a:t>
            </a:r>
            <a:r>
              <a:rPr lang="en-US" sz="3200" b="1" dirty="0">
                <a:solidFill>
                  <a:srgbClr val="073763"/>
                </a:solidFill>
                <a:latin typeface="Arial" pitchFamily="34" charset="0"/>
              </a:rPr>
              <a:t>ADJECTIVE</a:t>
            </a:r>
            <a:r>
              <a:rPr lang="en-US" sz="3200" b="1" dirty="0">
                <a:solidFill>
                  <a:srgbClr val="B45F06"/>
                </a:solidFill>
                <a:latin typeface="Arial" pitchFamily="34" charset="0"/>
              </a:rPr>
              <a:t> describes or modifies a noun. 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>
                <a:solidFill>
                  <a:srgbClr val="B45F06"/>
                </a:solidFill>
                <a:latin typeface="Arial" pitchFamily="34" charset="0"/>
              </a:rPr>
              <a:t/>
            </a:r>
            <a:br>
              <a:rPr lang="en-US" sz="2700" dirty="0">
                <a:solidFill>
                  <a:srgbClr val="B45F06"/>
                </a:solidFill>
                <a:latin typeface="Arial" pitchFamily="34" charset="0"/>
              </a:rPr>
            </a:br>
            <a:endParaRPr lang="en-US" sz="2700" b="1" dirty="0">
              <a:solidFill>
                <a:srgbClr val="B45F06"/>
              </a:solidFill>
              <a:latin typeface="Arial" pitchFamily="34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70000" y="3276600"/>
            <a:ext cx="8542337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900" b="1" dirty="0">
                <a:solidFill>
                  <a:srgbClr val="B45F06"/>
                </a:solidFill>
                <a:latin typeface="Arial" pitchFamily="34" charset="0"/>
              </a:rPr>
              <a:t>Example:</a:t>
            </a:r>
            <a:r>
              <a:rPr lang="en-US" sz="2900" dirty="0">
                <a:solidFill>
                  <a:srgbClr val="073763"/>
                </a:solidFill>
                <a:latin typeface="Arial" pitchFamily="34" charset="0"/>
              </a:rPr>
              <a:t> "</a:t>
            </a:r>
            <a:r>
              <a:rPr lang="en-US" sz="2900" dirty="0">
                <a:solidFill>
                  <a:srgbClr val="073763"/>
                </a:solidFill>
                <a:latin typeface="'courier new'" pitchFamily="34"/>
              </a:rPr>
              <a:t>the tall teacher"</a:t>
            </a:r>
            <a:endParaRPr lang="en-US" dirty="0"/>
          </a:p>
          <a:p>
            <a:pPr>
              <a:lnSpc>
                <a:spcPct val="95000"/>
              </a:lnSpc>
            </a:pPr>
            <a:endParaRPr lang="en-US" dirty="0">
              <a:solidFill>
                <a:srgbClr val="073763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2900" dirty="0">
                <a:solidFill>
                  <a:srgbClr val="073763"/>
                </a:solidFill>
                <a:latin typeface="Arial" pitchFamily="34" charset="0"/>
              </a:rPr>
              <a:t>The adjective tells you something about the noun (teacher) -- that the teacher is tall.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3700" dirty="0">
              <a:solidFill>
                <a:srgbClr val="073763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2900" b="1" dirty="0">
                <a:solidFill>
                  <a:srgbClr val="B45F06"/>
                </a:solidFill>
                <a:latin typeface="Arial" pitchFamily="34" charset="0"/>
              </a:rPr>
              <a:t>Example:</a:t>
            </a:r>
            <a:r>
              <a:rPr lang="en-US" sz="2900" dirty="0">
                <a:solidFill>
                  <a:srgbClr val="073763"/>
                </a:solidFill>
                <a:latin typeface="'courier new'" pitchFamily="34"/>
              </a:rPr>
              <a:t> "the slow computer"</a:t>
            </a:r>
            <a:endParaRPr lang="en-US" dirty="0"/>
          </a:p>
          <a:p>
            <a:pPr>
              <a:lnSpc>
                <a:spcPct val="95000"/>
              </a:lnSpc>
            </a:pPr>
            <a:endParaRPr lang="en-US" dirty="0">
              <a:solidFill>
                <a:srgbClr val="073763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2900" dirty="0">
                <a:solidFill>
                  <a:srgbClr val="073763"/>
                </a:solidFill>
                <a:latin typeface="Arial" pitchFamily="34" charset="0"/>
              </a:rPr>
              <a:t>The adjective "slow" describes the noun (computer).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1800" y="1828800"/>
            <a:ext cx="9161463" cy="1179512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 dirty="0">
                <a:solidFill>
                  <a:srgbClr val="B45F06"/>
                </a:solidFill>
                <a:latin typeface="Arial" pitchFamily="34" charset="0"/>
              </a:rPr>
              <a:t>Just a few examples of adjectives: 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>
                <a:solidFill>
                  <a:srgbClr val="B45F06"/>
                </a:solidFill>
                <a:latin typeface="Arial" pitchFamily="34" charset="0"/>
              </a:rPr>
              <a:t/>
            </a:r>
            <a:br>
              <a:rPr lang="en-US" sz="2700" dirty="0">
                <a:solidFill>
                  <a:srgbClr val="B45F06"/>
                </a:solidFill>
                <a:latin typeface="Arial" pitchFamily="34" charset="0"/>
              </a:rPr>
            </a:br>
            <a:endParaRPr lang="en-US" sz="2700" b="1" dirty="0">
              <a:solidFill>
                <a:srgbClr val="B45F06"/>
              </a:solidFill>
              <a:latin typeface="Arial" pitchFamily="34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58850" y="2743201"/>
            <a:ext cx="8131175" cy="451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lvl="8" indent="-34290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﻿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green</a:t>
            </a:r>
            <a:endParaRPr lang="en-US" dirty="0"/>
          </a:p>
          <a:p>
            <a:pPr lvl="8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heavy</a:t>
            </a:r>
            <a:endParaRPr lang="en-US" dirty="0"/>
          </a:p>
          <a:p>
            <a:pPr lvl="8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delicious</a:t>
            </a:r>
            <a:endParaRPr lang="en-US" dirty="0"/>
          </a:p>
          <a:p>
            <a:pPr lvl="8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fast</a:t>
            </a:r>
            <a:endParaRPr lang="en-US" dirty="0"/>
          </a:p>
          <a:p>
            <a:pPr lvl="8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windy</a:t>
            </a:r>
            <a:endParaRPr lang="en-US" dirty="0"/>
          </a:p>
          <a:p>
            <a:pPr lvl="8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healthy</a:t>
            </a:r>
            <a:endParaRPr lang="en-US" dirty="0"/>
          </a:p>
          <a:p>
            <a:pPr lvl="8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wet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73763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3200" i="1" dirty="0">
                <a:solidFill>
                  <a:srgbClr val="B45F06"/>
                </a:solidFill>
                <a:latin typeface="Arial" pitchFamily="34" charset="0"/>
              </a:rPr>
              <a:t>You can use many different adjectives to describe almost every noun</a:t>
            </a:r>
            <a:r>
              <a:rPr lang="en-US" sz="2700" dirty="0">
                <a:solidFill>
                  <a:srgbClr val="B45F06"/>
                </a:solidFill>
                <a:latin typeface="Arial" pitchFamily="34" charset="0"/>
              </a:rPr>
              <a:t>.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900" dirty="0">
              <a:solidFill>
                <a:srgbClr val="B45F06"/>
              </a:solidFill>
              <a:latin typeface="Aria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642</Words>
  <Application>Microsoft Office PowerPoint</Application>
  <PresentationFormat>Custom</PresentationFormat>
  <Paragraphs>213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Parts of Speech  Recognizing the Different Word Types</vt:lpstr>
      <vt:lpstr>Every sentence should have a noun and a verb, but do you know what that means?  The girl walked home.   Girl is the noun, and walked is the verb. </vt:lpstr>
      <vt:lpstr>There are 8 different parts of speech:  </vt:lpstr>
      <vt:lpstr>1) A NOUN is a naming word.  </vt:lpstr>
      <vt:lpstr>Some examples of nouns:  </vt:lpstr>
      <vt:lpstr>A special kind of noun: Proper Nouns  </vt:lpstr>
      <vt:lpstr>2) A VERB describes what you are doing (action) or how you are being or feeling (abstract).</vt:lpstr>
      <vt:lpstr>3) An ADJECTIVE describes or modifies a noun.   </vt:lpstr>
      <vt:lpstr>Just a few examples of adjectives:   </vt:lpstr>
      <vt:lpstr>4) An ADVERB describes or modifies a verb. It tells you the way in which something happens.  </vt:lpstr>
      <vt:lpstr>Adverbs can also describe where or when something happens.  </vt:lpstr>
      <vt:lpstr>A small sample of adverbs:  </vt:lpstr>
      <vt:lpstr>5) A PRONOUN acts like a noun, but stands in place of it.  </vt:lpstr>
      <vt:lpstr>You always need to know what the noun is first, before you can use a pronoun.  </vt:lpstr>
      <vt:lpstr>6) A CONJUNCTION joins two words, phrases, or sentences together.  </vt:lpstr>
      <vt:lpstr>Other examples and uses of conjunctions:  </vt:lpstr>
      <vt:lpstr>7) A PREPOSITION joins a noun, pronoun, or phrase to another part of the sentence.</vt:lpstr>
      <vt:lpstr>Prepositions often show  location or position. </vt:lpstr>
      <vt:lpstr>Prepositional phrases that do not indicate location or position, but reveal other relationships:</vt:lpstr>
      <vt:lpstr>8) An INTERJECTION expresses emotion!</vt:lpstr>
      <vt:lpstr>Examples of Interjections</vt:lpstr>
      <vt:lpstr>Some people see ARTICLES as a Part of Speech. An Article introduces a noun.   There are 4 articles: a, an, some, the</vt:lpstr>
      <vt:lpstr>The end.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Lloyd Anderson</cp:lastModifiedBy>
  <cp:revision>4</cp:revision>
  <dcterms:created xsi:type="dcterms:W3CDTF">2004-05-06T09:28:21Z</dcterms:created>
  <dcterms:modified xsi:type="dcterms:W3CDTF">2013-09-21T23:46:34Z</dcterms:modified>
</cp:coreProperties>
</file>