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1" r:id="rId7"/>
    <p:sldId id="262" r:id="rId8"/>
    <p:sldId id="266" r:id="rId9"/>
    <p:sldId id="265" r:id="rId10"/>
    <p:sldId id="271" r:id="rId11"/>
    <p:sldId id="272" r:id="rId12"/>
    <p:sldId id="267" r:id="rId13"/>
    <p:sldId id="270" r:id="rId14"/>
    <p:sldId id="268" r:id="rId15"/>
    <p:sldId id="269"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663673-B350-47D7-880F-0927D3A7416C}"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2400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63673-B350-47D7-880F-0927D3A7416C}"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165859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63673-B350-47D7-880F-0927D3A7416C}"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22310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63673-B350-47D7-880F-0927D3A7416C}"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163430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663673-B350-47D7-880F-0927D3A7416C}" type="datetimeFigureOut">
              <a:rPr lang="en-US" smtClean="0"/>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419022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663673-B350-47D7-880F-0927D3A7416C}" type="datetimeFigureOut">
              <a:rPr lang="en-US" smtClean="0"/>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12270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663673-B350-47D7-880F-0927D3A7416C}" type="datetimeFigureOut">
              <a:rPr lang="en-US" smtClean="0"/>
              <a:t>9/13/2011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280504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663673-B350-47D7-880F-0927D3A7416C}" type="datetimeFigureOut">
              <a:rPr lang="en-US" smtClean="0"/>
              <a:t>9/13/2011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30331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63673-B350-47D7-880F-0927D3A7416C}" type="datetimeFigureOut">
              <a:rPr lang="en-US" smtClean="0"/>
              <a:t>9/13/2011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231668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63673-B350-47D7-880F-0927D3A7416C}" type="datetimeFigureOut">
              <a:rPr lang="en-US" smtClean="0"/>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244435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63673-B350-47D7-880F-0927D3A7416C}" type="datetimeFigureOut">
              <a:rPr lang="en-US" smtClean="0"/>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71F28-B318-4C2A-9E19-07B7A5540194}" type="slidenum">
              <a:rPr lang="en-US" smtClean="0"/>
              <a:t>‹#›</a:t>
            </a:fld>
            <a:endParaRPr lang="en-US"/>
          </a:p>
        </p:txBody>
      </p:sp>
    </p:spTree>
    <p:extLst>
      <p:ext uri="{BB962C8B-B14F-4D97-AF65-F5344CB8AC3E}">
        <p14:creationId xmlns:p14="http://schemas.microsoft.com/office/powerpoint/2010/main" val="16308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63673-B350-47D7-880F-0927D3A7416C}" type="datetimeFigureOut">
              <a:rPr lang="en-US" smtClean="0"/>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71F28-B318-4C2A-9E19-07B7A5540194}" type="slidenum">
              <a:rPr lang="en-US" smtClean="0"/>
              <a:t>‹#›</a:t>
            </a:fld>
            <a:endParaRPr lang="en-US"/>
          </a:p>
        </p:txBody>
      </p:sp>
    </p:spTree>
    <p:extLst>
      <p:ext uri="{BB962C8B-B14F-4D97-AF65-F5344CB8AC3E}">
        <p14:creationId xmlns:p14="http://schemas.microsoft.com/office/powerpoint/2010/main" val="2108982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752600"/>
          </a:xfrm>
        </p:spPr>
        <p:txBody>
          <a:bodyPr>
            <a:normAutofit fontScale="90000"/>
          </a:bodyPr>
          <a:lstStyle/>
          <a:p>
            <a:r>
              <a:rPr lang="en-US" b="1" dirty="0" smtClean="0"/>
              <a:t>Water Quality Report</a:t>
            </a:r>
            <a:r>
              <a:rPr lang="en-US" b="1" dirty="0"/>
              <a:t/>
            </a:r>
            <a:br>
              <a:rPr lang="en-US" b="1" dirty="0"/>
            </a:br>
            <a:r>
              <a:rPr lang="en-US" b="1" dirty="0" smtClean="0"/>
              <a:t>for Columbus </a:t>
            </a:r>
            <a:r>
              <a:rPr lang="en-US" b="1" dirty="0"/>
              <a:t>and</a:t>
            </a:r>
            <a:br>
              <a:rPr lang="en-US" b="1" dirty="0"/>
            </a:br>
            <a:r>
              <a:rPr lang="en-US" b="1" u="sng" dirty="0" smtClean="0"/>
              <a:t>Fort </a:t>
            </a:r>
            <a:r>
              <a:rPr lang="en-US" b="1" u="sng" dirty="0" err="1" smtClean="0"/>
              <a:t>Benning</a:t>
            </a:r>
            <a:r>
              <a:rPr lang="en-US" b="1" u="sng" dirty="0" smtClean="0"/>
              <a:t>, Georgia</a:t>
            </a:r>
            <a:endParaRPr lang="en-US" u="sng" dirty="0"/>
          </a:p>
        </p:txBody>
      </p:sp>
      <p:sp>
        <p:nvSpPr>
          <p:cNvPr id="3" name="Subtitle 2"/>
          <p:cNvSpPr>
            <a:spLocks noGrp="1"/>
          </p:cNvSpPr>
          <p:nvPr>
            <p:ph type="subTitle" idx="1"/>
          </p:nvPr>
        </p:nvSpPr>
        <p:spPr>
          <a:xfrm>
            <a:off x="1219200" y="4343400"/>
            <a:ext cx="6705600" cy="2286000"/>
          </a:xfrm>
        </p:spPr>
        <p:txBody>
          <a:bodyPr>
            <a:noAutofit/>
          </a:bodyPr>
          <a:lstStyle/>
          <a:p>
            <a:r>
              <a:rPr lang="en-US" sz="2800" b="1" dirty="0">
                <a:solidFill>
                  <a:srgbClr val="339966"/>
                </a:solidFill>
              </a:rPr>
              <a:t>Columbus Water Works </a:t>
            </a:r>
            <a:r>
              <a:rPr lang="en-US" sz="2800" b="1" dirty="0" smtClean="0">
                <a:solidFill>
                  <a:srgbClr val="339966"/>
                </a:solidFill>
              </a:rPr>
              <a:t>is </a:t>
            </a:r>
            <a:r>
              <a:rPr lang="en-US" sz="2800" b="1" dirty="0">
                <a:solidFill>
                  <a:srgbClr val="339966"/>
                </a:solidFill>
              </a:rPr>
              <a:t>pleased to </a:t>
            </a:r>
            <a:r>
              <a:rPr lang="en-US" sz="2800" b="1" dirty="0" smtClean="0">
                <a:solidFill>
                  <a:srgbClr val="339966"/>
                </a:solidFill>
              </a:rPr>
              <a:t>report </a:t>
            </a:r>
            <a:r>
              <a:rPr lang="en-US" sz="2800" b="1" dirty="0" smtClean="0">
                <a:solidFill>
                  <a:srgbClr val="339966"/>
                </a:solidFill>
              </a:rPr>
              <a:t>once </a:t>
            </a:r>
            <a:r>
              <a:rPr lang="en-US" sz="2800" b="1" dirty="0">
                <a:solidFill>
                  <a:srgbClr val="339966"/>
                </a:solidFill>
              </a:rPr>
              <a:t>again, that </a:t>
            </a:r>
            <a:r>
              <a:rPr lang="en-US" sz="2800" b="1" dirty="0" smtClean="0">
                <a:solidFill>
                  <a:srgbClr val="339966"/>
                </a:solidFill>
              </a:rPr>
              <a:t>in 2010 drinking </a:t>
            </a:r>
            <a:r>
              <a:rPr lang="en-US" sz="2800" b="1" dirty="0">
                <a:solidFill>
                  <a:srgbClr val="339966"/>
                </a:solidFill>
              </a:rPr>
              <a:t>water for Columbus and Fort </a:t>
            </a:r>
            <a:r>
              <a:rPr lang="en-US" sz="2800" b="1" dirty="0" err="1">
                <a:solidFill>
                  <a:srgbClr val="339966"/>
                </a:solidFill>
              </a:rPr>
              <a:t>Benning</a:t>
            </a:r>
            <a:r>
              <a:rPr lang="en-US" sz="2800" b="1" dirty="0">
                <a:solidFill>
                  <a:srgbClr val="339966"/>
                </a:solidFill>
              </a:rPr>
              <a:t> has met or exceeded </a:t>
            </a:r>
            <a:r>
              <a:rPr lang="en-US" sz="2800" b="1" dirty="0" smtClean="0">
                <a:solidFill>
                  <a:srgbClr val="339966"/>
                </a:solidFill>
              </a:rPr>
              <a:t>all US-EPA </a:t>
            </a:r>
            <a:r>
              <a:rPr lang="en-US" sz="2800" b="1" dirty="0">
                <a:solidFill>
                  <a:srgbClr val="339966"/>
                </a:solidFill>
              </a:rPr>
              <a:t>and State of Georgia drinking water </a:t>
            </a:r>
            <a:r>
              <a:rPr lang="en-US" sz="2800" b="1" dirty="0" smtClean="0">
                <a:solidFill>
                  <a:srgbClr val="339966"/>
                </a:solidFill>
              </a:rPr>
              <a:t>standards this year.</a:t>
            </a:r>
            <a:endParaRPr lang="en-US" sz="2800" dirty="0">
              <a:solidFill>
                <a:srgbClr val="339966"/>
              </a:solidFill>
            </a:endParaRPr>
          </a:p>
        </p:txBody>
      </p:sp>
      <p:pic>
        <p:nvPicPr>
          <p:cNvPr id="4" name="Picture 2" descr="F:\cwwlogo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3275013" cy="230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10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6859"/>
            <a:ext cx="8686800" cy="5078313"/>
          </a:xfrm>
          <a:prstGeom prst="rect">
            <a:avLst/>
          </a:prstGeom>
        </p:spPr>
        <p:txBody>
          <a:bodyPr wrap="square">
            <a:spAutoFit/>
          </a:bodyPr>
          <a:lstStyle/>
          <a:p>
            <a:endParaRPr lang="en-US" b="1" dirty="0" smtClean="0"/>
          </a:p>
          <a:p>
            <a:r>
              <a:rPr lang="en-US" b="1" dirty="0" smtClean="0"/>
              <a:t>3</a:t>
            </a:r>
            <a:r>
              <a:rPr lang="en-US" b="1" dirty="0"/>
              <a:t>. Next, the water is </a:t>
            </a:r>
            <a:r>
              <a:rPr lang="en-US" b="1" u="sng" dirty="0"/>
              <a:t>disinfected</a:t>
            </a:r>
            <a:r>
              <a:rPr lang="en-US" b="1" dirty="0"/>
              <a:t> using Chlorine to kill all potentially dangerous microbes.</a:t>
            </a:r>
          </a:p>
          <a:p>
            <a:r>
              <a:rPr lang="en-US" b="1" dirty="0" smtClean="0"/>
              <a:t>		(3)				             (</a:t>
            </a:r>
            <a:r>
              <a:rPr lang="en-US" b="1" dirty="0"/>
              <a:t>4</a:t>
            </a:r>
            <a:r>
              <a:rPr lang="en-US" b="1" dirty="0" smtClean="0"/>
              <a:t>)</a:t>
            </a:r>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r>
              <a:rPr lang="en-US" b="1" dirty="0" smtClean="0"/>
              <a:t>4</a:t>
            </a:r>
            <a:r>
              <a:rPr lang="en-US" b="1" dirty="0"/>
              <a:t>. After disinfection, the water passes through </a:t>
            </a:r>
            <a:r>
              <a:rPr lang="en-US" b="1" u="sng" dirty="0"/>
              <a:t>filters</a:t>
            </a:r>
            <a:r>
              <a:rPr lang="en-US" b="1" dirty="0"/>
              <a:t> which remove any remaining particles from the water such as clays, silts, natural organic matter, and so forth</a:t>
            </a:r>
            <a:r>
              <a:rPr lang="en-US" b="1" dirty="0" smtClean="0"/>
              <a:t>.</a:t>
            </a:r>
          </a:p>
          <a:p>
            <a:endParaRPr lang="en-US"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939" y="1143000"/>
            <a:ext cx="374603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2" y="1143000"/>
            <a:ext cx="416242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800" cy="5632311"/>
          </a:xfrm>
          <a:prstGeom prst="rect">
            <a:avLst/>
          </a:prstGeom>
        </p:spPr>
        <p:txBody>
          <a:bodyPr wrap="square">
            <a:spAutoFit/>
          </a:bodyPr>
          <a:lstStyle/>
          <a:p>
            <a:r>
              <a:rPr lang="en-US" b="1" dirty="0"/>
              <a:t>5. Once the water passes through the filters, more chlorine, lime, and fluoride are added, and the water, now called ‘</a:t>
            </a:r>
            <a:r>
              <a:rPr lang="en-US" b="1" u="sng" dirty="0"/>
              <a:t>finished water</a:t>
            </a:r>
            <a:r>
              <a:rPr lang="en-US" b="1" dirty="0"/>
              <a:t>,’ is stored in </a:t>
            </a:r>
            <a:r>
              <a:rPr lang="en-US" b="1" dirty="0" smtClean="0"/>
              <a:t>holding areas </a:t>
            </a:r>
            <a:r>
              <a:rPr lang="en-US" b="1" dirty="0"/>
              <a:t>called </a:t>
            </a:r>
            <a:r>
              <a:rPr lang="en-US" b="1" dirty="0" err="1"/>
              <a:t>clearwells</a:t>
            </a:r>
            <a:r>
              <a:rPr lang="en-US" b="1" dirty="0" smtClean="0"/>
              <a:t>.	    		     (5)					           (6)</a:t>
            </a:r>
            <a:endParaRPr lang="en-US" b="1" dirty="0"/>
          </a:p>
          <a:p>
            <a:r>
              <a:rPr lang="en-US" b="1" dirty="0"/>
              <a:t> </a:t>
            </a: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b="1" dirty="0"/>
          </a:p>
          <a:p>
            <a:r>
              <a:rPr lang="en-US" b="1" dirty="0" smtClean="0"/>
              <a:t>6</a:t>
            </a:r>
            <a:r>
              <a:rPr lang="en-US" b="1" dirty="0"/>
              <a:t>. From there it will eventually be sent to home and </a:t>
            </a:r>
            <a:r>
              <a:rPr lang="en-US" b="1" dirty="0" smtClean="0"/>
              <a:t>businesses through </a:t>
            </a:r>
            <a:r>
              <a:rPr lang="en-US" b="1" dirty="0"/>
              <a:t>a series of pipelines known as the </a:t>
            </a:r>
            <a:r>
              <a:rPr lang="en-US" b="1" u="sng" dirty="0"/>
              <a:t>distribution system</a:t>
            </a:r>
            <a:r>
              <a:rPr lang="en-US" b="1" dirty="0"/>
              <a:t>. To ensure that the finished water from the treatment facilities remains safe for you and your family, the quality is regularly monitored by CWW's laboratory staff. In fact, the lab reviews approximately 225 samples a month taken from various locations in Columbus</a:t>
            </a:r>
            <a:r>
              <a:rPr lang="en-US" b="1"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2732472" cy="292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4190999" cy="292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84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509748"/>
          </a:xfrm>
          <a:prstGeom prst="rect">
            <a:avLst/>
          </a:prstGeom>
          <a:noFill/>
        </p:spPr>
        <p:txBody>
          <a:bodyPr wrap="square" rtlCol="0">
            <a:spAutoFit/>
          </a:bodyPr>
          <a:lstStyle/>
          <a:p>
            <a:r>
              <a:rPr lang="en-US" b="1" dirty="0" smtClean="0"/>
              <a:t>	</a:t>
            </a:r>
            <a:r>
              <a:rPr lang="en-US" b="1" dirty="0"/>
              <a:t> </a:t>
            </a:r>
            <a:r>
              <a:rPr lang="en-US" b="1" dirty="0" smtClean="0"/>
              <a:t>    </a:t>
            </a:r>
            <a:r>
              <a:rPr lang="en-US" sz="3600" b="1" u="sng" dirty="0" smtClean="0"/>
              <a:t>Wastewater Treatment Process</a:t>
            </a:r>
          </a:p>
          <a:p>
            <a:endParaRPr lang="en-US" b="1" dirty="0"/>
          </a:p>
          <a:p>
            <a:r>
              <a:rPr lang="en-US" b="1" dirty="0"/>
              <a:t>It's interesting to note that 99.9 percent of wastewater is actually </a:t>
            </a:r>
            <a:r>
              <a:rPr lang="en-US" b="1" dirty="0" smtClean="0"/>
              <a:t>H2-0. The rest can be called ‘solids’. The </a:t>
            </a:r>
            <a:r>
              <a:rPr lang="en-US" b="1" dirty="0"/>
              <a:t>treatment process to bring wastewater to within regulated </a:t>
            </a:r>
            <a:r>
              <a:rPr lang="en-US" b="1" dirty="0" smtClean="0"/>
              <a:t>levels of purity </a:t>
            </a:r>
            <a:r>
              <a:rPr lang="en-US" b="1" dirty="0"/>
              <a:t>before being discharged back into the </a:t>
            </a:r>
            <a:r>
              <a:rPr lang="en-US" b="1" dirty="0" smtClean="0"/>
              <a:t>river </a:t>
            </a:r>
            <a:r>
              <a:rPr lang="en-US" b="1" dirty="0"/>
              <a:t>is </a:t>
            </a:r>
            <a:r>
              <a:rPr lang="en-US" b="1" dirty="0" smtClean="0"/>
              <a:t>broken down here </a:t>
            </a:r>
            <a:r>
              <a:rPr lang="en-US" b="1" dirty="0"/>
              <a:t>into several phases:</a:t>
            </a:r>
            <a:br>
              <a:rPr lang="en-US" b="1" dirty="0"/>
            </a:br>
            <a:r>
              <a:rPr lang="en-US" b="1" dirty="0"/>
              <a:t/>
            </a:r>
            <a:br>
              <a:rPr lang="en-US" b="1" dirty="0"/>
            </a:br>
            <a:r>
              <a:rPr lang="en-US" b="1" dirty="0" smtClean="0"/>
              <a:t>1. </a:t>
            </a:r>
            <a:r>
              <a:rPr lang="en-US" b="1" u="sng" dirty="0" smtClean="0"/>
              <a:t>Preliminary </a:t>
            </a:r>
            <a:r>
              <a:rPr lang="en-US" b="1" u="sng" dirty="0"/>
              <a:t>treatment </a:t>
            </a:r>
            <a:r>
              <a:rPr lang="en-US" b="1" dirty="0"/>
              <a:t>- wastewater coming to the treatment </a:t>
            </a:r>
            <a:r>
              <a:rPr lang="en-US" b="1" dirty="0" smtClean="0"/>
              <a:t>plant from the city-wide sewage collection system, enters first through a device </a:t>
            </a:r>
            <a:r>
              <a:rPr lang="en-US" b="1" dirty="0"/>
              <a:t>called a</a:t>
            </a:r>
            <a:r>
              <a:rPr lang="en-US" b="1" dirty="0" smtClean="0"/>
              <a:t> </a:t>
            </a:r>
            <a:r>
              <a:rPr lang="en-US" b="1" u="sng" dirty="0"/>
              <a:t>bar </a:t>
            </a:r>
            <a:r>
              <a:rPr lang="en-US" b="1" u="sng" dirty="0" smtClean="0"/>
              <a:t>screen</a:t>
            </a:r>
            <a:r>
              <a:rPr lang="en-US" b="1" dirty="0" smtClean="0"/>
              <a:t>, to remove </a:t>
            </a:r>
            <a:r>
              <a:rPr lang="en-US" b="1" dirty="0"/>
              <a:t>large solid pieces of debris. Sand and grit are also removed in this area. This helps to protect the mechanical units that house </a:t>
            </a:r>
            <a:r>
              <a:rPr lang="en-US" b="1" dirty="0" smtClean="0"/>
              <a:t>the other </a:t>
            </a:r>
            <a:r>
              <a:rPr lang="en-US" b="1" dirty="0"/>
              <a:t>processes </a:t>
            </a:r>
            <a:r>
              <a:rPr lang="en-US" b="1" dirty="0" smtClean="0"/>
              <a:t>at the plant. </a:t>
            </a:r>
            <a:r>
              <a:rPr lang="en-US" b="1" dirty="0"/>
              <a:t>Debris from the grit tank and bar screen is collected and sent to the city landfill</a:t>
            </a:r>
            <a:r>
              <a:rPr lang="en-US" b="1" dirty="0" smtClean="0"/>
              <a:t>.</a:t>
            </a:r>
          </a:p>
          <a:p>
            <a:r>
              <a:rPr lang="en-US" b="1" dirty="0"/>
              <a:t/>
            </a:r>
            <a:br>
              <a:rPr lang="en-US" b="1" dirty="0"/>
            </a:br>
            <a:r>
              <a:rPr lang="en-US" b="1" dirty="0"/>
              <a:t/>
            </a:r>
            <a:br>
              <a:rPr lang="en-US" b="1" dirty="0"/>
            </a:br>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a:t/>
            </a:r>
            <a:br>
              <a:rPr lang="en-US" b="1" dirty="0"/>
            </a:br>
            <a:endParaRPr lang="en-US" sz="1400" b="1" dirty="0"/>
          </a:p>
        </p:txBody>
      </p:sp>
      <p:pic>
        <p:nvPicPr>
          <p:cNvPr id="3" name="Picture 3" descr="F:\Grit class.jpg"/>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089944" y="3362619"/>
            <a:ext cx="4964112" cy="34160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spTree>
    <p:extLst>
      <p:ext uri="{BB962C8B-B14F-4D97-AF65-F5344CB8AC3E}">
        <p14:creationId xmlns:p14="http://schemas.microsoft.com/office/powerpoint/2010/main" val="322655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186309"/>
          </a:xfrm>
          <a:prstGeom prst="rect">
            <a:avLst/>
          </a:prstGeom>
        </p:spPr>
        <p:txBody>
          <a:bodyPr wrap="square">
            <a:spAutoFit/>
          </a:bodyPr>
          <a:lstStyle/>
          <a:p>
            <a:r>
              <a:rPr lang="en-US" b="1" dirty="0"/>
              <a:t>2. </a:t>
            </a:r>
            <a:r>
              <a:rPr lang="en-US" b="1" u="sng" dirty="0"/>
              <a:t>Primary treatment </a:t>
            </a:r>
            <a:r>
              <a:rPr lang="en-US" b="1" dirty="0"/>
              <a:t>- wastewater is sent </a:t>
            </a:r>
            <a:r>
              <a:rPr lang="en-US" b="1" dirty="0" smtClean="0"/>
              <a:t>to </a:t>
            </a:r>
            <a:r>
              <a:rPr lang="en-US" b="1" u="sng" dirty="0"/>
              <a:t>primary settling </a:t>
            </a:r>
            <a:r>
              <a:rPr lang="en-US" b="1" u="sng" dirty="0" smtClean="0"/>
              <a:t>tanks </a:t>
            </a:r>
            <a:r>
              <a:rPr lang="en-US" b="1" dirty="0"/>
              <a:t>where the solids can settle to the bottom and greases can float to the top. This separation process takes a few hours</a:t>
            </a:r>
            <a:r>
              <a:rPr lang="en-US" b="1" dirty="0" smtClean="0"/>
              <a:t>.		(2)					(3)</a:t>
            </a:r>
            <a:endParaRPr lang="en-US" b="1" dirty="0"/>
          </a:p>
          <a:p>
            <a:r>
              <a:rPr lang="en-US" b="1" dirty="0"/>
              <a:t/>
            </a:r>
            <a:br>
              <a:rPr lang="en-US" b="1" dirty="0"/>
            </a:br>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3</a:t>
            </a:r>
            <a:r>
              <a:rPr lang="en-US" b="1" dirty="0"/>
              <a:t>. </a:t>
            </a:r>
            <a:r>
              <a:rPr lang="en-US" b="1" u="sng" dirty="0"/>
              <a:t>Secondary treatment </a:t>
            </a:r>
            <a:r>
              <a:rPr lang="en-US" b="1" dirty="0"/>
              <a:t>– The wastewater from primary treatment is sent on to pools called ‘aeration basins’. This phase relies on a </a:t>
            </a:r>
            <a:r>
              <a:rPr lang="en-US" b="1" u="sng" dirty="0"/>
              <a:t>biological treatment </a:t>
            </a:r>
            <a:r>
              <a:rPr lang="en-US" b="1" dirty="0"/>
              <a:t>from certain naturally-occurring ‘good’ microorganisms that literally eat the organic material in the wastewater. The partially treated wastewater is mixed with air, which help the ‘good’ microorganisms multiply as they feed on the organic matter. This mixture is then sent to a tank known as the ‘final clarifier’ where the remaining solids settle to the bottom. The material on the bottom is then sent to the solids handling facility.</a:t>
            </a:r>
            <a:endParaRPr lang="en-US" dirty="0"/>
          </a:p>
        </p:txBody>
      </p:sp>
      <p:pic>
        <p:nvPicPr>
          <p:cNvPr id="3" name="Picture 3" descr="C:\My Documents\Primary Basins.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04800" y="1219200"/>
            <a:ext cx="4040222" cy="3025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4" descr="C:\My Documents\My Pictures\f Clarifier.jpg"/>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4572000" y="1207889"/>
            <a:ext cx="4038600" cy="3025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5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b="1" dirty="0"/>
              <a:t>	</a:t>
            </a:r>
            <a:r>
              <a:rPr lang="en-US" sz="3600" b="1" u="sng" dirty="0" smtClean="0"/>
              <a:t>Wastewater Treatment Process </a:t>
            </a:r>
            <a:r>
              <a:rPr lang="en-US" sz="2000" b="1" u="sng" dirty="0" smtClean="0"/>
              <a:t>(cont’d)</a:t>
            </a:r>
          </a:p>
          <a:p>
            <a:endParaRPr lang="en-US" b="1" dirty="0"/>
          </a:p>
          <a:p>
            <a:r>
              <a:rPr lang="en-US" b="1" dirty="0" smtClean="0"/>
              <a:t>4. </a:t>
            </a:r>
            <a:r>
              <a:rPr lang="en-US" b="1" u="sng" dirty="0" smtClean="0"/>
              <a:t>Final </a:t>
            </a:r>
            <a:r>
              <a:rPr lang="en-US" b="1" u="sng" dirty="0"/>
              <a:t>treatment </a:t>
            </a:r>
            <a:r>
              <a:rPr lang="en-US" b="1" dirty="0" smtClean="0"/>
              <a:t>– Chlorine is </a:t>
            </a:r>
            <a:r>
              <a:rPr lang="en-US" b="1" dirty="0"/>
              <a:t>added to the </a:t>
            </a:r>
            <a:r>
              <a:rPr lang="en-US" b="1" dirty="0" smtClean="0"/>
              <a:t>wastewater after secondary treatment </a:t>
            </a:r>
            <a:r>
              <a:rPr lang="en-US" b="1" dirty="0"/>
              <a:t>to kill any harmful microorganisms </a:t>
            </a:r>
            <a:r>
              <a:rPr lang="en-US" b="1" dirty="0" smtClean="0"/>
              <a:t>that might be present before </a:t>
            </a:r>
            <a:r>
              <a:rPr lang="en-US" b="1" dirty="0"/>
              <a:t>it is discharged </a:t>
            </a:r>
            <a:r>
              <a:rPr lang="en-US" b="1" dirty="0" smtClean="0"/>
              <a:t>to </a:t>
            </a:r>
            <a:r>
              <a:rPr lang="en-US" b="1" dirty="0"/>
              <a:t>the </a:t>
            </a:r>
            <a:r>
              <a:rPr lang="en-US" b="1" dirty="0" smtClean="0"/>
              <a:t>River</a:t>
            </a:r>
            <a:r>
              <a:rPr lang="en-US" b="1" dirty="0"/>
              <a:t>. </a:t>
            </a:r>
            <a:r>
              <a:rPr lang="en-US" b="1" dirty="0" smtClean="0"/>
              <a:t>Then, before the water is discharged to the river, any remaining Chlorine content is neutralized. </a:t>
            </a:r>
          </a:p>
          <a:p>
            <a:r>
              <a:rPr lang="en-US" b="1" dirty="0" smtClean="0"/>
              <a:t>The water that the Water Works puts back into the river is cleaner than the river water </a:t>
            </a:r>
            <a:r>
              <a:rPr lang="en-US" b="1" dirty="0" smtClean="0"/>
              <a:t>itself</a:t>
            </a:r>
          </a:p>
          <a:p>
            <a:r>
              <a:rPr lang="en-US" b="1" dirty="0" smtClean="0"/>
              <a:t>	</a:t>
            </a:r>
            <a:r>
              <a:rPr lang="en-US" b="1" dirty="0"/>
              <a:t> </a:t>
            </a:r>
            <a:r>
              <a:rPr lang="en-US" b="1" dirty="0" smtClean="0"/>
              <a:t>         (4)		</a:t>
            </a:r>
            <a:r>
              <a:rPr lang="en-US" b="1" dirty="0"/>
              <a:t>	 </a:t>
            </a:r>
            <a:r>
              <a:rPr lang="en-US" b="1" dirty="0" smtClean="0"/>
              <a:t>          (5a)		        (5b)				</a:t>
            </a:r>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r>
              <a:rPr lang="en-US" b="1" dirty="0" smtClean="0"/>
              <a:t>5</a:t>
            </a:r>
            <a:r>
              <a:rPr lang="en-US" b="1" dirty="0" smtClean="0"/>
              <a:t>. </a:t>
            </a:r>
            <a:r>
              <a:rPr lang="en-US" b="1" u="sng" dirty="0" smtClean="0"/>
              <a:t>Solids </a:t>
            </a:r>
            <a:r>
              <a:rPr lang="en-US" b="1" u="sng" dirty="0"/>
              <a:t>processing </a:t>
            </a:r>
            <a:r>
              <a:rPr lang="en-US" b="1" dirty="0"/>
              <a:t>- solids from the primary settling tank and the clarifier (discussed </a:t>
            </a:r>
            <a:r>
              <a:rPr lang="en-US" b="1" dirty="0" smtClean="0"/>
              <a:t>above</a:t>
            </a:r>
            <a:r>
              <a:rPr lang="en-US" b="1" dirty="0"/>
              <a:t>) are sent to an </a:t>
            </a:r>
            <a:r>
              <a:rPr lang="en-US" b="1" u="sng" dirty="0"/>
              <a:t>anaerobic </a:t>
            </a:r>
            <a:r>
              <a:rPr lang="en-US" b="1" u="sng" dirty="0" smtClean="0"/>
              <a:t>digester (5a)</a:t>
            </a:r>
            <a:r>
              <a:rPr lang="en-US" b="1" dirty="0" smtClean="0"/>
              <a:t>, </a:t>
            </a:r>
            <a:r>
              <a:rPr lang="en-US" b="1" dirty="0"/>
              <a:t>which means oxygen is not necessary for the process. Like secondary treatment, this process also uses </a:t>
            </a:r>
            <a:r>
              <a:rPr lang="en-US" b="1" dirty="0" smtClean="0"/>
              <a:t>microorganisms to </a:t>
            </a:r>
            <a:r>
              <a:rPr lang="en-US" b="1" dirty="0"/>
              <a:t>eat organic material resulting in a significant (90 - 95%) reduction in pathogens. The resulting product is a </a:t>
            </a:r>
            <a:r>
              <a:rPr lang="en-US" b="1" dirty="0" smtClean="0"/>
              <a:t>wet, </a:t>
            </a:r>
            <a:r>
              <a:rPr lang="en-US" b="1" dirty="0"/>
              <a:t>soil-like material called </a:t>
            </a:r>
            <a:r>
              <a:rPr lang="en-US" b="1" dirty="0" smtClean="0"/>
              <a:t>‘</a:t>
            </a:r>
            <a:r>
              <a:rPr lang="en-US" b="1" dirty="0" err="1" smtClean="0"/>
              <a:t>biosolids</a:t>
            </a:r>
            <a:r>
              <a:rPr lang="en-US" b="1" dirty="0" smtClean="0"/>
              <a:t>’ </a:t>
            </a:r>
            <a:r>
              <a:rPr lang="en-US" b="1" dirty="0"/>
              <a:t>that contains 95-97% water. </a:t>
            </a:r>
            <a:r>
              <a:rPr lang="en-US" b="1" dirty="0" smtClean="0"/>
              <a:t>More filters are used to ‘squeeze’ </a:t>
            </a:r>
            <a:r>
              <a:rPr lang="en-US" b="1" dirty="0"/>
              <a:t>the water </a:t>
            </a:r>
            <a:r>
              <a:rPr lang="en-US" b="1" dirty="0" smtClean="0"/>
              <a:t>away from </a:t>
            </a:r>
            <a:r>
              <a:rPr lang="en-US" b="1" dirty="0"/>
              <a:t>the </a:t>
            </a:r>
            <a:r>
              <a:rPr lang="en-US" b="1" dirty="0" err="1" smtClean="0"/>
              <a:t>biosolids</a:t>
            </a:r>
            <a:r>
              <a:rPr lang="en-US" b="1" dirty="0" smtClean="0"/>
              <a:t>. These have the properties of a pure agricultural fertilizer, free of any pathogens, and are applied to certain farmers’ fields in our </a:t>
            </a:r>
            <a:r>
              <a:rPr lang="en-US" b="1" dirty="0" smtClean="0"/>
              <a:t>area (5b).</a:t>
            </a:r>
            <a:endParaRPr lang="en-US" sz="1400" b="1" dirty="0"/>
          </a:p>
        </p:txBody>
      </p:sp>
      <p:pic>
        <p:nvPicPr>
          <p:cNvPr id="3" name="Picture 4" descr="F:\odor1.jpg"/>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152400" y="2227153"/>
            <a:ext cx="30099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Biosolids"/>
          <p:cNvPicPr/>
          <p:nvPr/>
        </p:nvPicPr>
        <p:blipFill>
          <a:blip r:embed="rId3">
            <a:extLst>
              <a:ext uri="{28A0092B-C50C-407E-A947-70E740481C1C}">
                <a14:useLocalDpi xmlns:a14="http://schemas.microsoft.com/office/drawing/2010/main" val="0"/>
              </a:ext>
            </a:extLst>
          </a:blip>
          <a:srcRect/>
          <a:stretch>
            <a:fillRect/>
          </a:stretch>
        </p:blipFill>
        <p:spPr bwMode="auto">
          <a:xfrm>
            <a:off x="3714750" y="2227153"/>
            <a:ext cx="1714500" cy="2286000"/>
          </a:xfrm>
          <a:prstGeom prst="rect">
            <a:avLst/>
          </a:prstGeom>
          <a:noFill/>
          <a:ln>
            <a:noFill/>
          </a:ln>
        </p:spPr>
      </p:pic>
      <p:pic>
        <p:nvPicPr>
          <p:cNvPr id="5" name="Picture 5" descr="F:\haycut.jpg"/>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5867400" y="2295029"/>
            <a:ext cx="2768600"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3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368300"/>
          </a:xfrm>
        </p:spPr>
        <p:txBody>
          <a:bodyPr>
            <a:noAutofit/>
          </a:bodyPr>
          <a:lstStyle/>
          <a:p>
            <a:r>
              <a:rPr lang="en-US" sz="2400" dirty="0" smtClean="0"/>
              <a:t>Laboratory</a:t>
            </a:r>
            <a:endParaRPr lang="en-US" sz="2400" dirty="0"/>
          </a:p>
        </p:txBody>
      </p:sp>
      <p:sp>
        <p:nvSpPr>
          <p:cNvPr id="4" name="Text Placeholder 3"/>
          <p:cNvSpPr>
            <a:spLocks noGrp="1"/>
          </p:cNvSpPr>
          <p:nvPr>
            <p:ph type="body" sz="half" idx="2"/>
          </p:nvPr>
        </p:nvSpPr>
        <p:spPr>
          <a:xfrm>
            <a:off x="152400" y="838200"/>
            <a:ext cx="3313113" cy="5791200"/>
          </a:xfrm>
        </p:spPr>
        <p:txBody>
          <a:bodyPr>
            <a:normAutofit fontScale="47500" lnSpcReduction="20000"/>
          </a:bodyPr>
          <a:lstStyle/>
          <a:p>
            <a:r>
              <a:rPr lang="en-US" sz="3300" b="1" dirty="0" smtClean="0"/>
              <a:t>The Water Works </a:t>
            </a:r>
            <a:r>
              <a:rPr lang="en-US" sz="3300" b="1" dirty="0"/>
              <a:t>laboratory staff carefully monitors the wastewater process, providing daily analysis of the </a:t>
            </a:r>
            <a:r>
              <a:rPr lang="en-US" sz="3300" b="1" dirty="0" smtClean="0"/>
              <a:t>raw water </a:t>
            </a:r>
            <a:r>
              <a:rPr lang="en-US" sz="3300" b="1" dirty="0"/>
              <a:t>that comes into the plant </a:t>
            </a:r>
            <a:r>
              <a:rPr lang="en-US" sz="3300" b="1" dirty="0" smtClean="0"/>
              <a:t>from the river, and </a:t>
            </a:r>
            <a:r>
              <a:rPr lang="en-US" sz="3300" b="1" dirty="0"/>
              <a:t>the </a:t>
            </a:r>
            <a:r>
              <a:rPr lang="en-US" sz="3300" b="1" dirty="0" smtClean="0"/>
              <a:t>waste water than is discharged back to the river. </a:t>
            </a:r>
          </a:p>
          <a:p>
            <a:endParaRPr lang="en-US" sz="3300" b="1" dirty="0"/>
          </a:p>
          <a:p>
            <a:r>
              <a:rPr lang="en-US" sz="3300" b="1" dirty="0" smtClean="0"/>
              <a:t>The Lab </a:t>
            </a:r>
            <a:r>
              <a:rPr lang="en-US" sz="3300" b="1" dirty="0"/>
              <a:t>staff also takes samples </a:t>
            </a:r>
            <a:r>
              <a:rPr lang="en-US" sz="3300" b="1" dirty="0" smtClean="0"/>
              <a:t>from sites in town connected </a:t>
            </a:r>
            <a:r>
              <a:rPr lang="en-US" sz="3300" b="1" dirty="0"/>
              <a:t>to the </a:t>
            </a:r>
            <a:r>
              <a:rPr lang="en-US" sz="3300" b="1" dirty="0" smtClean="0"/>
              <a:t>its systems. </a:t>
            </a:r>
          </a:p>
          <a:p>
            <a:endParaRPr lang="en-US" sz="3300" b="1" dirty="0"/>
          </a:p>
          <a:p>
            <a:r>
              <a:rPr lang="en-US" sz="3300" b="1" dirty="0" smtClean="0"/>
              <a:t>While </a:t>
            </a:r>
            <a:r>
              <a:rPr lang="en-US" sz="3300" b="1" dirty="0"/>
              <a:t>these activities are mandated by State and Federal regulations, </a:t>
            </a:r>
            <a:r>
              <a:rPr lang="en-US" sz="3300" b="1" dirty="0" smtClean="0"/>
              <a:t>the Water Works </a:t>
            </a:r>
            <a:r>
              <a:rPr lang="en-US" sz="3300" b="1" dirty="0"/>
              <a:t>takes its role as a steward of the environment very seriously. In fact, the utility has a contract with </a:t>
            </a:r>
            <a:r>
              <a:rPr lang="en-US" sz="3300" b="1" dirty="0" smtClean="0"/>
              <a:t>Georgia Environmental Protection Division to </a:t>
            </a:r>
            <a:r>
              <a:rPr lang="en-US" sz="3300" b="1" dirty="0"/>
              <a:t>monitor water quality in the stretch of the Chattahoochee River in and around Columbus.</a:t>
            </a:r>
          </a:p>
          <a:p>
            <a:r>
              <a:rPr lang="en-US" dirty="0"/>
              <a:t/>
            </a:r>
            <a:br>
              <a:rPr lang="en-US" dirty="0"/>
            </a:br>
            <a:r>
              <a:rPr lang="en-US" dirty="0"/>
              <a:t/>
            </a:r>
            <a:br>
              <a:rPr lang="en-US" dirty="0"/>
            </a:br>
            <a:endParaRPr lang="en-US" dirty="0"/>
          </a:p>
        </p:txBody>
      </p:sp>
      <p:pic>
        <p:nvPicPr>
          <p:cNvPr id="5" name="Picture 3" descr="F:\Microscope.jpg"/>
          <p:cNvPicPr>
            <a:picLocks noGrp="1" noChangeAspect="1" noChangeArrowheads="1"/>
          </p:cNvPicPr>
          <p:nvPr>
            <p:ph idx="1"/>
          </p:nvPr>
        </p:nvPicPr>
        <p:blipFill>
          <a:blip r:embed="rId2">
            <a:lum bright="6000"/>
            <a:extLst>
              <a:ext uri="{28A0092B-C50C-407E-A947-70E740481C1C}">
                <a14:useLocalDpi xmlns:a14="http://schemas.microsoft.com/office/drawing/2010/main" val="0"/>
              </a:ext>
            </a:extLst>
          </a:blip>
          <a:srcRect/>
          <a:stretch>
            <a:fillRect/>
          </a:stretch>
        </p:blipFill>
        <p:spPr bwMode="auto">
          <a:xfrm>
            <a:off x="3575049" y="1066800"/>
            <a:ext cx="5399617" cy="4049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8900000" algn="ctr" rotWithShape="0">
                    <a:srgbClr val="808080"/>
                  </a:outerShdw>
                </a:effectLst>
              </a14:hiddenEffects>
            </a:ext>
          </a:extLst>
        </p:spPr>
      </p:pic>
    </p:spTree>
    <p:extLst>
      <p:ext uri="{BB962C8B-B14F-4D97-AF65-F5344CB8AC3E}">
        <p14:creationId xmlns:p14="http://schemas.microsoft.com/office/powerpoint/2010/main" val="418078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08" y="228600"/>
            <a:ext cx="8229600" cy="1143000"/>
          </a:xfrm>
        </p:spPr>
        <p:txBody>
          <a:bodyPr>
            <a:normAutofit/>
          </a:bodyPr>
          <a:lstStyle/>
          <a:p>
            <a:r>
              <a:rPr lang="en-US" sz="4000" b="1" u="sng" dirty="0" smtClean="0"/>
              <a:t>Thanks for your Participation Today</a:t>
            </a:r>
            <a:endParaRPr lang="en-US" sz="4000" b="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84439"/>
            <a:ext cx="7000217" cy="323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478" y="4572000"/>
            <a:ext cx="2921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2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74306"/>
            <a:ext cx="8763000" cy="4832092"/>
          </a:xfrm>
          <a:prstGeom prst="rect">
            <a:avLst/>
          </a:prstGeom>
        </p:spPr>
        <p:txBody>
          <a:bodyPr wrap="square">
            <a:spAutoFit/>
          </a:bodyPr>
          <a:lstStyle/>
          <a:p>
            <a:r>
              <a:rPr lang="en-US" sz="2800" b="1" dirty="0">
                <a:solidFill>
                  <a:srgbClr val="006699"/>
                </a:solidFill>
              </a:rPr>
              <a:t>The sources of </a:t>
            </a:r>
            <a:r>
              <a:rPr lang="en-US" sz="2800" b="1" dirty="0" smtClean="0">
                <a:solidFill>
                  <a:srgbClr val="006699"/>
                </a:solidFill>
              </a:rPr>
              <a:t>any drinking </a:t>
            </a:r>
            <a:r>
              <a:rPr lang="en-US" sz="2800" b="1" dirty="0">
                <a:solidFill>
                  <a:srgbClr val="006699"/>
                </a:solidFill>
              </a:rPr>
              <a:t>water (both tap and bottled water) </a:t>
            </a:r>
            <a:r>
              <a:rPr lang="en-US" sz="2800" b="1" dirty="0" smtClean="0">
                <a:solidFill>
                  <a:srgbClr val="006699"/>
                </a:solidFill>
              </a:rPr>
              <a:t>can include </a:t>
            </a:r>
            <a:r>
              <a:rPr lang="en-US" sz="2800" b="1" dirty="0">
                <a:solidFill>
                  <a:srgbClr val="006699"/>
                </a:solidFill>
              </a:rPr>
              <a:t>rivers, lakes</a:t>
            </a:r>
            <a:r>
              <a:rPr lang="en-US" sz="2800" b="1" dirty="0" smtClean="0">
                <a:solidFill>
                  <a:srgbClr val="006699"/>
                </a:solidFill>
              </a:rPr>
              <a:t>, streams, ponds</a:t>
            </a:r>
            <a:r>
              <a:rPr lang="en-US" sz="2800" b="1" dirty="0">
                <a:solidFill>
                  <a:srgbClr val="006699"/>
                </a:solidFill>
              </a:rPr>
              <a:t>, </a:t>
            </a:r>
            <a:r>
              <a:rPr lang="en-US" sz="2800" b="1" dirty="0" smtClean="0">
                <a:solidFill>
                  <a:srgbClr val="006699"/>
                </a:solidFill>
              </a:rPr>
              <a:t>springs, naturally-occurring reservoirs</a:t>
            </a:r>
            <a:r>
              <a:rPr lang="en-US" sz="2800" b="1" dirty="0">
                <a:solidFill>
                  <a:srgbClr val="006699"/>
                </a:solidFill>
              </a:rPr>
              <a:t>, </a:t>
            </a:r>
            <a:r>
              <a:rPr lang="en-US" sz="2800" b="1" dirty="0" smtClean="0">
                <a:solidFill>
                  <a:srgbClr val="006699"/>
                </a:solidFill>
              </a:rPr>
              <a:t>and wells. </a:t>
            </a:r>
          </a:p>
          <a:p>
            <a:endParaRPr lang="en-US" sz="2800" b="1" dirty="0">
              <a:solidFill>
                <a:srgbClr val="006699"/>
              </a:solidFill>
            </a:endParaRPr>
          </a:p>
          <a:p>
            <a:r>
              <a:rPr lang="en-US" sz="2800" b="1" u="sng" dirty="0" smtClean="0">
                <a:solidFill>
                  <a:srgbClr val="006699"/>
                </a:solidFill>
              </a:rPr>
              <a:t>Columbus’ source of drinking water is the Chattahoochee River, which is fed mostly by creeks, streams, and rain.</a:t>
            </a:r>
          </a:p>
          <a:p>
            <a:endParaRPr lang="en-US" sz="2800" b="1" dirty="0">
              <a:solidFill>
                <a:srgbClr val="006699"/>
              </a:solidFill>
            </a:endParaRPr>
          </a:p>
          <a:p>
            <a:r>
              <a:rPr lang="en-US" sz="2800" b="1" dirty="0" smtClean="0">
                <a:solidFill>
                  <a:srgbClr val="006699"/>
                </a:solidFill>
              </a:rPr>
              <a:t>As </a:t>
            </a:r>
            <a:r>
              <a:rPr lang="en-US" sz="2800" b="1" dirty="0">
                <a:solidFill>
                  <a:srgbClr val="006699"/>
                </a:solidFill>
              </a:rPr>
              <a:t>water travels over the </a:t>
            </a:r>
            <a:r>
              <a:rPr lang="en-US" sz="2800" b="1" dirty="0" smtClean="0">
                <a:solidFill>
                  <a:srgbClr val="006699"/>
                </a:solidFill>
              </a:rPr>
              <a:t>surface of </a:t>
            </a:r>
            <a:r>
              <a:rPr lang="en-US" sz="2800" b="1" dirty="0">
                <a:solidFill>
                  <a:srgbClr val="006699"/>
                </a:solidFill>
              </a:rPr>
              <a:t>the land or through the ground, it dissolves </a:t>
            </a:r>
            <a:r>
              <a:rPr lang="en-US" sz="2800" b="1" dirty="0" smtClean="0">
                <a:solidFill>
                  <a:srgbClr val="006699"/>
                </a:solidFill>
              </a:rPr>
              <a:t>minerals and can </a:t>
            </a:r>
            <a:r>
              <a:rPr lang="en-US" sz="2800" b="1" dirty="0">
                <a:solidFill>
                  <a:srgbClr val="006699"/>
                </a:solidFill>
              </a:rPr>
              <a:t>pick </a:t>
            </a:r>
            <a:r>
              <a:rPr lang="en-US" sz="2800" b="1" dirty="0" smtClean="0">
                <a:solidFill>
                  <a:srgbClr val="006699"/>
                </a:solidFill>
              </a:rPr>
              <a:t>up other </a:t>
            </a:r>
            <a:r>
              <a:rPr lang="en-US" sz="2800" b="1" dirty="0">
                <a:solidFill>
                  <a:srgbClr val="006699"/>
                </a:solidFill>
              </a:rPr>
              <a:t>substances resulting from </a:t>
            </a:r>
            <a:r>
              <a:rPr lang="en-US" sz="2800" b="1" dirty="0" smtClean="0">
                <a:solidFill>
                  <a:srgbClr val="006699"/>
                </a:solidFill>
              </a:rPr>
              <a:t>the presence </a:t>
            </a:r>
            <a:r>
              <a:rPr lang="en-US" sz="2800" b="1" dirty="0">
                <a:solidFill>
                  <a:srgbClr val="006699"/>
                </a:solidFill>
              </a:rPr>
              <a:t>of animals or from human activity.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411" y="53147"/>
            <a:ext cx="3338513" cy="14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F:\cwwlogo3.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35468"/>
            <a:ext cx="1841011"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4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6124754"/>
          </a:xfrm>
          <a:prstGeom prst="rect">
            <a:avLst/>
          </a:prstGeom>
        </p:spPr>
        <p:txBody>
          <a:bodyPr wrap="square">
            <a:spAutoFit/>
          </a:bodyPr>
          <a:lstStyle/>
          <a:p>
            <a:r>
              <a:rPr lang="en-US" sz="2800" b="1" u="sng" dirty="0">
                <a:solidFill>
                  <a:srgbClr val="006699"/>
                </a:solidFill>
              </a:rPr>
              <a:t>Contaminants that may be present in source water include:</a:t>
            </a:r>
          </a:p>
          <a:p>
            <a:endParaRPr lang="en-US" sz="2400" b="1" u="sng" dirty="0" smtClean="0">
              <a:solidFill>
                <a:srgbClr val="006699"/>
              </a:solidFill>
            </a:endParaRPr>
          </a:p>
          <a:p>
            <a:r>
              <a:rPr lang="en-US" sz="2400" b="1" u="sng" dirty="0" smtClean="0">
                <a:solidFill>
                  <a:srgbClr val="006699"/>
                </a:solidFill>
              </a:rPr>
              <a:t>Microbial (living)</a:t>
            </a:r>
            <a:r>
              <a:rPr lang="en-US" sz="2400" b="1" dirty="0" smtClean="0">
                <a:solidFill>
                  <a:srgbClr val="006699"/>
                </a:solidFill>
              </a:rPr>
              <a:t> – pathogens such </a:t>
            </a:r>
            <a:r>
              <a:rPr lang="en-US" sz="2400" b="1" dirty="0">
                <a:solidFill>
                  <a:srgbClr val="006699"/>
                </a:solidFill>
              </a:rPr>
              <a:t>as viruses and bacteria which may come from human, </a:t>
            </a:r>
            <a:r>
              <a:rPr lang="en-US" sz="2400" b="1" dirty="0" smtClean="0">
                <a:solidFill>
                  <a:srgbClr val="006699"/>
                </a:solidFill>
              </a:rPr>
              <a:t>agricultural or </a:t>
            </a:r>
            <a:r>
              <a:rPr lang="en-US" sz="2400" b="1" dirty="0">
                <a:solidFill>
                  <a:srgbClr val="006699"/>
                </a:solidFill>
              </a:rPr>
              <a:t>wildlife sources</a:t>
            </a:r>
            <a:r>
              <a:rPr lang="en-US" sz="2400" b="1" dirty="0" smtClean="0">
                <a:solidFill>
                  <a:srgbClr val="006699"/>
                </a:solidFill>
              </a:rPr>
              <a:t>. This is why one doesn’t risk drinking untreated raw water, from the river or elsewhere. </a:t>
            </a:r>
          </a:p>
          <a:p>
            <a:endParaRPr lang="en-US" sz="2400" b="1" dirty="0">
              <a:solidFill>
                <a:srgbClr val="006699"/>
              </a:solidFill>
            </a:endParaRPr>
          </a:p>
          <a:p>
            <a:r>
              <a:rPr lang="en-US" sz="2400" b="1" dirty="0" smtClean="0">
                <a:solidFill>
                  <a:srgbClr val="006699"/>
                </a:solidFill>
              </a:rPr>
              <a:t>Some sort of treatment is necessary to kill </a:t>
            </a:r>
            <a:r>
              <a:rPr lang="en-US" sz="2400" b="1" dirty="0" smtClean="0">
                <a:solidFill>
                  <a:srgbClr val="006699"/>
                </a:solidFill>
              </a:rPr>
              <a:t>microbial pathogens.</a:t>
            </a:r>
            <a:endParaRPr lang="en-US" sz="2400" b="1" dirty="0">
              <a:solidFill>
                <a:srgbClr val="006699"/>
              </a:solidFill>
            </a:endParaRPr>
          </a:p>
          <a:p>
            <a:endParaRPr lang="en-US" sz="2400" b="1" u="sng" dirty="0" smtClean="0">
              <a:solidFill>
                <a:srgbClr val="006699"/>
              </a:solidFill>
            </a:endParaRPr>
          </a:p>
          <a:p>
            <a:r>
              <a:rPr lang="en-US" sz="2400" b="1" u="sng" dirty="0" smtClean="0">
                <a:solidFill>
                  <a:srgbClr val="006699"/>
                </a:solidFill>
              </a:rPr>
              <a:t>Inorganic (non-living)</a:t>
            </a:r>
            <a:r>
              <a:rPr lang="en-US" sz="2400" b="1" dirty="0" smtClean="0">
                <a:solidFill>
                  <a:srgbClr val="006699"/>
                </a:solidFill>
              </a:rPr>
              <a:t> – dissolved or suspended solids, such </a:t>
            </a:r>
            <a:r>
              <a:rPr lang="en-US" sz="2400" b="1" dirty="0">
                <a:solidFill>
                  <a:srgbClr val="006699"/>
                </a:solidFill>
              </a:rPr>
              <a:t>as </a:t>
            </a:r>
            <a:r>
              <a:rPr lang="en-US" sz="2400" b="1" dirty="0" smtClean="0">
                <a:solidFill>
                  <a:srgbClr val="006699"/>
                </a:solidFill>
              </a:rPr>
              <a:t>mud, metals</a:t>
            </a:r>
            <a:r>
              <a:rPr lang="en-US" sz="2400" b="1" dirty="0">
                <a:solidFill>
                  <a:srgbClr val="006699"/>
                </a:solidFill>
              </a:rPr>
              <a:t>, </a:t>
            </a:r>
            <a:r>
              <a:rPr lang="en-US" sz="2400" b="1" dirty="0" smtClean="0">
                <a:solidFill>
                  <a:srgbClr val="006699"/>
                </a:solidFill>
              </a:rPr>
              <a:t>and chemicals, which </a:t>
            </a:r>
            <a:r>
              <a:rPr lang="en-US" sz="2400" b="1" dirty="0">
                <a:solidFill>
                  <a:srgbClr val="006699"/>
                </a:solidFill>
              </a:rPr>
              <a:t>can be natural, </a:t>
            </a:r>
            <a:r>
              <a:rPr lang="en-US" sz="2800" b="1" i="1" dirty="0" smtClean="0">
                <a:solidFill>
                  <a:srgbClr val="006699"/>
                </a:solidFill>
              </a:rPr>
              <a:t>or</a:t>
            </a:r>
            <a:r>
              <a:rPr lang="en-US" sz="2400" b="1" dirty="0" smtClean="0">
                <a:solidFill>
                  <a:srgbClr val="006699"/>
                </a:solidFill>
              </a:rPr>
              <a:t> from storm water runoff, industrial </a:t>
            </a:r>
            <a:r>
              <a:rPr lang="en-US" sz="2400" b="1" dirty="0">
                <a:solidFill>
                  <a:srgbClr val="006699"/>
                </a:solidFill>
              </a:rPr>
              <a:t>or domestic </a:t>
            </a:r>
            <a:r>
              <a:rPr lang="en-US" sz="2400" b="1" dirty="0" smtClean="0">
                <a:solidFill>
                  <a:srgbClr val="006699"/>
                </a:solidFill>
              </a:rPr>
              <a:t>waste water </a:t>
            </a:r>
            <a:r>
              <a:rPr lang="en-US" sz="2400" b="1" dirty="0">
                <a:solidFill>
                  <a:srgbClr val="006699"/>
                </a:solidFill>
              </a:rPr>
              <a:t>discharges, oil and gas production, mining </a:t>
            </a:r>
            <a:r>
              <a:rPr lang="en-US" sz="2400" b="1" dirty="0" smtClean="0">
                <a:solidFill>
                  <a:srgbClr val="006699"/>
                </a:solidFill>
              </a:rPr>
              <a:t>or farming. </a:t>
            </a:r>
          </a:p>
          <a:p>
            <a:endParaRPr lang="en-US" sz="2400" b="1" dirty="0">
              <a:solidFill>
                <a:srgbClr val="006699"/>
              </a:solidFill>
            </a:endParaRPr>
          </a:p>
          <a:p>
            <a:r>
              <a:rPr lang="en-US" sz="2400" b="1" dirty="0" smtClean="0">
                <a:solidFill>
                  <a:srgbClr val="006699"/>
                </a:solidFill>
              </a:rPr>
              <a:t>Again, some sort of filtration is needed to </a:t>
            </a:r>
            <a:r>
              <a:rPr lang="en-US" sz="2400" b="1" dirty="0" smtClean="0">
                <a:solidFill>
                  <a:srgbClr val="006699"/>
                </a:solidFill>
              </a:rPr>
              <a:t>trap </a:t>
            </a:r>
            <a:r>
              <a:rPr lang="en-US" sz="2400" b="1" dirty="0" smtClean="0">
                <a:solidFill>
                  <a:srgbClr val="006699"/>
                </a:solidFill>
              </a:rPr>
              <a:t>mud, silt, and other </a:t>
            </a:r>
            <a:r>
              <a:rPr lang="en-US" sz="2400" b="1" dirty="0" smtClean="0">
                <a:solidFill>
                  <a:srgbClr val="006699"/>
                </a:solidFill>
              </a:rPr>
              <a:t>solids, and any pathogens, before safely drinking the water.</a:t>
            </a:r>
            <a:endParaRPr lang="en-US" sz="2400" b="1" dirty="0">
              <a:solidFill>
                <a:srgbClr val="006699"/>
              </a:solidFill>
            </a:endParaRPr>
          </a:p>
          <a:p>
            <a:endParaRPr lang="en-US" sz="2400" b="1" u="sng" dirty="0" smtClean="0">
              <a:solidFill>
                <a:srgbClr val="006699"/>
              </a:solidFill>
            </a:endParaRPr>
          </a:p>
        </p:txBody>
      </p:sp>
    </p:spTree>
    <p:extLst>
      <p:ext uri="{BB962C8B-B14F-4D97-AF65-F5344CB8AC3E}">
        <p14:creationId xmlns:p14="http://schemas.microsoft.com/office/powerpoint/2010/main" val="10731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569" y="382012"/>
            <a:ext cx="8763000" cy="6093976"/>
          </a:xfrm>
          <a:prstGeom prst="rect">
            <a:avLst/>
          </a:prstGeom>
        </p:spPr>
        <p:txBody>
          <a:bodyPr wrap="square">
            <a:spAutoFit/>
          </a:bodyPr>
          <a:lstStyle/>
          <a:p>
            <a:r>
              <a:rPr lang="en-US" sz="3200" b="1" dirty="0"/>
              <a:t>In order to ensure that tap water is safe to drink, the </a:t>
            </a:r>
            <a:r>
              <a:rPr lang="en-US" sz="3200" b="1" dirty="0" smtClean="0"/>
              <a:t>Environmental Protection </a:t>
            </a:r>
            <a:r>
              <a:rPr lang="en-US" sz="3200" b="1" dirty="0"/>
              <a:t>Agency </a:t>
            </a:r>
            <a:r>
              <a:rPr lang="en-US" sz="3200" b="1" dirty="0" smtClean="0"/>
              <a:t>prescribes </a:t>
            </a:r>
            <a:r>
              <a:rPr lang="en-US" sz="3200" b="1" dirty="0"/>
              <a:t>regulations which limit the amount </a:t>
            </a:r>
            <a:r>
              <a:rPr lang="en-US" sz="3200" b="1" dirty="0" smtClean="0"/>
              <a:t>of certain contaminants </a:t>
            </a:r>
            <a:r>
              <a:rPr lang="en-US" sz="3200" b="1" dirty="0"/>
              <a:t>in water provided by public water systems</a:t>
            </a:r>
            <a:r>
              <a:rPr lang="en-US" sz="3200" b="1" dirty="0" smtClean="0"/>
              <a:t>.</a:t>
            </a:r>
          </a:p>
          <a:p>
            <a:endParaRPr lang="en-US" dirty="0"/>
          </a:p>
          <a:p>
            <a:endParaRPr lang="en-US" sz="2800" b="1" dirty="0" smtClean="0"/>
          </a:p>
          <a:p>
            <a:endParaRPr lang="en-US" sz="2800" b="1" dirty="0"/>
          </a:p>
          <a:p>
            <a:endParaRPr lang="en-US" sz="2800" b="1" dirty="0" smtClean="0"/>
          </a:p>
          <a:p>
            <a:r>
              <a:rPr lang="en-US" sz="3200" b="1" dirty="0" smtClean="0"/>
              <a:t>The </a:t>
            </a:r>
            <a:r>
              <a:rPr lang="en-US" sz="3200" b="1" dirty="0"/>
              <a:t>Food </a:t>
            </a:r>
            <a:r>
              <a:rPr lang="en-US" sz="3200" b="1" dirty="0" smtClean="0"/>
              <a:t>and Drug </a:t>
            </a:r>
            <a:r>
              <a:rPr lang="en-US" sz="3200" b="1" dirty="0"/>
              <a:t>Administration </a:t>
            </a:r>
            <a:r>
              <a:rPr lang="en-US" sz="3200" b="1" dirty="0" smtClean="0"/>
              <a:t>regulations </a:t>
            </a:r>
            <a:r>
              <a:rPr lang="en-US" sz="3200" b="1" dirty="0"/>
              <a:t>establish limits for contaminants in </a:t>
            </a:r>
            <a:r>
              <a:rPr lang="en-US" sz="3200" b="1" dirty="0" smtClean="0"/>
              <a:t>bottled water </a:t>
            </a:r>
            <a:r>
              <a:rPr lang="en-US" sz="3200" b="1" dirty="0"/>
              <a:t>which must provide the same protection for public health.</a:t>
            </a:r>
          </a:p>
        </p:txBody>
      </p:sp>
      <p:pic>
        <p:nvPicPr>
          <p:cNvPr id="3" name="Picture 2" descr="F:\cwwlogo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384" y="2362200"/>
            <a:ext cx="292395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9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t>Microbial Contaminants</a:t>
            </a:r>
            <a:endParaRPr lang="en-US" sz="4000" b="1" dirty="0"/>
          </a:p>
        </p:txBody>
      </p:sp>
      <p:sp>
        <p:nvSpPr>
          <p:cNvPr id="3" name="Subtitle 2"/>
          <p:cNvSpPr>
            <a:spLocks noGrp="1"/>
          </p:cNvSpPr>
          <p:nvPr>
            <p:ph type="subTitle" idx="1"/>
          </p:nvPr>
        </p:nvSpPr>
        <p:spPr>
          <a:xfrm>
            <a:off x="2133600" y="3276600"/>
            <a:ext cx="5181600" cy="1752600"/>
          </a:xfrm>
        </p:spPr>
        <p:txBody>
          <a:bodyPr/>
          <a:lstStyle/>
          <a:p>
            <a:pPr marL="457200" indent="-457200" algn="l">
              <a:buFont typeface="Arial" pitchFamily="34" charset="0"/>
              <a:buChar char="•"/>
            </a:pPr>
            <a:r>
              <a:rPr lang="en-US" b="1" dirty="0" smtClean="0"/>
              <a:t>Cryptosporidium</a:t>
            </a:r>
          </a:p>
          <a:p>
            <a:pPr marL="457200" indent="-457200" algn="l">
              <a:buFont typeface="Arial" pitchFamily="34" charset="0"/>
              <a:buChar char="•"/>
            </a:pPr>
            <a:r>
              <a:rPr lang="en-US" b="1" dirty="0" err="1" smtClean="0"/>
              <a:t>E.coli</a:t>
            </a:r>
            <a:endParaRPr lang="en-US" dirty="0"/>
          </a:p>
        </p:txBody>
      </p:sp>
    </p:spTree>
    <p:extLst>
      <p:ext uri="{BB962C8B-B14F-4D97-AF65-F5344CB8AC3E}">
        <p14:creationId xmlns:p14="http://schemas.microsoft.com/office/powerpoint/2010/main" val="236120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609600"/>
            <a:ext cx="3886200" cy="1143000"/>
          </a:xfrm>
        </p:spPr>
        <p:txBody>
          <a:bodyPr>
            <a:normAutofit fontScale="90000"/>
          </a:bodyPr>
          <a:lstStyle/>
          <a:p>
            <a:r>
              <a:rPr lang="en-US" i="1" dirty="0" smtClean="0"/>
              <a:t/>
            </a:r>
            <a:br>
              <a:rPr lang="en-US" i="1" dirty="0" smtClean="0"/>
            </a:br>
            <a:r>
              <a:rPr lang="en-US" i="1" dirty="0"/>
              <a:t/>
            </a:r>
            <a:br>
              <a:rPr lang="en-US" i="1" dirty="0"/>
            </a:br>
            <a:r>
              <a:rPr lang="en-US" i="1" dirty="0" smtClean="0"/>
              <a:t>	</a:t>
            </a:r>
            <a:r>
              <a:rPr lang="en-US" sz="4000" i="1" dirty="0" smtClean="0"/>
              <a:t>What </a:t>
            </a:r>
            <a:r>
              <a:rPr lang="en-US" sz="4000" i="1" dirty="0"/>
              <a:t>is Cryptosporidium</a:t>
            </a:r>
            <a:r>
              <a:rPr lang="en-US" sz="4000" i="1" dirty="0" smtClean="0"/>
              <a:t>?</a:t>
            </a:r>
            <a:endParaRPr lang="en-US" dirty="0"/>
          </a:p>
        </p:txBody>
      </p:sp>
      <p:sp>
        <p:nvSpPr>
          <p:cNvPr id="4" name="Text Placeholder 3"/>
          <p:cNvSpPr>
            <a:spLocks noGrp="1"/>
          </p:cNvSpPr>
          <p:nvPr>
            <p:ph type="body" sz="half" idx="2"/>
          </p:nvPr>
        </p:nvSpPr>
        <p:spPr>
          <a:xfrm>
            <a:off x="152400" y="228600"/>
            <a:ext cx="4038600" cy="5791200"/>
          </a:xfrm>
        </p:spPr>
        <p:txBody>
          <a:bodyPr>
            <a:normAutofit lnSpcReduction="10000"/>
          </a:bodyPr>
          <a:lstStyle/>
          <a:p>
            <a:r>
              <a:rPr lang="en-US" sz="1800" b="1" u="sng" dirty="0" smtClean="0"/>
              <a:t>Cryptosporidium</a:t>
            </a:r>
            <a:r>
              <a:rPr lang="en-US" sz="1800" b="1" i="1" dirty="0" smtClean="0"/>
              <a:t> </a:t>
            </a:r>
            <a:r>
              <a:rPr lang="en-US" sz="1800" b="1" dirty="0"/>
              <a:t>is a protozoan parasite too small </a:t>
            </a:r>
            <a:r>
              <a:rPr lang="en-US" sz="1800" b="1" dirty="0" smtClean="0"/>
              <a:t>(only 5 microns) to </a:t>
            </a:r>
            <a:r>
              <a:rPr lang="en-US" sz="1800" b="1" dirty="0"/>
              <a:t>be </a:t>
            </a:r>
            <a:r>
              <a:rPr lang="en-US" sz="1800" b="1" dirty="0" smtClean="0"/>
              <a:t>seen without </a:t>
            </a:r>
            <a:r>
              <a:rPr lang="en-US" sz="1800" b="1" dirty="0"/>
              <a:t>a microscope. It is common in surface waters (</a:t>
            </a:r>
            <a:r>
              <a:rPr lang="en-US" sz="1800" b="1" dirty="0" smtClean="0"/>
              <a:t>lakes and </a:t>
            </a:r>
            <a:r>
              <a:rPr lang="en-US" sz="1800" b="1" dirty="0"/>
              <a:t>rivers), especially when these waters contain a </a:t>
            </a:r>
            <a:r>
              <a:rPr lang="en-US" sz="1800" b="1" dirty="0" smtClean="0"/>
              <a:t>high amount </a:t>
            </a:r>
            <a:r>
              <a:rPr lang="en-US" sz="1800" b="1" dirty="0"/>
              <a:t>of sewage or animal waste. </a:t>
            </a:r>
            <a:endParaRPr lang="en-US" sz="1800" b="1" dirty="0" smtClean="0"/>
          </a:p>
          <a:p>
            <a:endParaRPr lang="en-US" sz="1800" b="1" i="1" dirty="0"/>
          </a:p>
          <a:p>
            <a:r>
              <a:rPr lang="en-US" sz="1800" b="1" dirty="0" smtClean="0"/>
              <a:t>Cryptosporidium</a:t>
            </a:r>
            <a:r>
              <a:rPr lang="en-US" sz="1800" b="1" i="1" dirty="0" smtClean="0"/>
              <a:t> </a:t>
            </a:r>
            <a:r>
              <a:rPr lang="en-US" sz="1800" b="1" dirty="0" smtClean="0"/>
              <a:t>can cause </a:t>
            </a:r>
            <a:r>
              <a:rPr lang="en-US" sz="1800" b="1" dirty="0"/>
              <a:t>symptoms that include diarrhea, nausea, </a:t>
            </a:r>
            <a:r>
              <a:rPr lang="en-US" sz="1800" b="1" dirty="0" smtClean="0"/>
              <a:t>stomach cramps </a:t>
            </a:r>
            <a:r>
              <a:rPr lang="en-US" sz="1800" b="1" dirty="0"/>
              <a:t>or all three. Because many other </a:t>
            </a:r>
            <a:r>
              <a:rPr lang="en-US" sz="1800" b="1" dirty="0" smtClean="0"/>
              <a:t>conditions can produce </a:t>
            </a:r>
            <a:r>
              <a:rPr lang="en-US" sz="1800" b="1" dirty="0"/>
              <a:t>these same symptoms, a special </a:t>
            </a:r>
            <a:r>
              <a:rPr lang="en-US" sz="1800" b="1" dirty="0" smtClean="0"/>
              <a:t>lab </a:t>
            </a:r>
            <a:r>
              <a:rPr lang="en-US" sz="1800" b="1" dirty="0"/>
              <a:t>test </a:t>
            </a:r>
            <a:r>
              <a:rPr lang="en-US" sz="1800" b="1" dirty="0" smtClean="0"/>
              <a:t>is needed </a:t>
            </a:r>
            <a:r>
              <a:rPr lang="en-US" sz="1800" b="1" dirty="0"/>
              <a:t>to </a:t>
            </a:r>
            <a:r>
              <a:rPr lang="en-US" sz="1800" b="1" dirty="0" smtClean="0"/>
              <a:t>know if Cryptosporidium</a:t>
            </a:r>
            <a:r>
              <a:rPr lang="en-US" sz="1800" b="1" i="1" dirty="0" smtClean="0"/>
              <a:t> </a:t>
            </a:r>
            <a:r>
              <a:rPr lang="en-US" sz="1800" b="1" dirty="0"/>
              <a:t>is the cause</a:t>
            </a:r>
            <a:r>
              <a:rPr lang="en-US" sz="1800" b="1" dirty="0" smtClean="0"/>
              <a:t>.</a:t>
            </a:r>
          </a:p>
          <a:p>
            <a:endParaRPr lang="en-US" sz="1800" b="1" dirty="0"/>
          </a:p>
          <a:p>
            <a:r>
              <a:rPr lang="en-US" sz="1800" b="1" dirty="0"/>
              <a:t>Samples of both untreated and treated water from </a:t>
            </a:r>
            <a:r>
              <a:rPr lang="en-US" sz="1800" b="1" dirty="0" smtClean="0"/>
              <a:t>our system </a:t>
            </a:r>
            <a:r>
              <a:rPr lang="en-US" sz="1800" b="1" dirty="0"/>
              <a:t>have been sent to outside laboratories which </a:t>
            </a:r>
            <a:r>
              <a:rPr lang="en-US" sz="1800" b="1" dirty="0" smtClean="0"/>
              <a:t>can do Cryptosporidium</a:t>
            </a:r>
            <a:r>
              <a:rPr lang="en-US" sz="1800" b="1" i="1" dirty="0" smtClean="0"/>
              <a:t> </a:t>
            </a:r>
            <a:r>
              <a:rPr lang="en-US" sz="1800" b="1" dirty="0"/>
              <a:t>testing. It may </a:t>
            </a:r>
            <a:r>
              <a:rPr lang="en-US" sz="1800" b="1" dirty="0" smtClean="0"/>
              <a:t>be (has to be) assumed that it is found </a:t>
            </a:r>
            <a:r>
              <a:rPr lang="en-US" sz="1800" b="1" dirty="0"/>
              <a:t>in </a:t>
            </a:r>
            <a:r>
              <a:rPr lang="en-US" sz="1800" b="1" dirty="0" smtClean="0"/>
              <a:t>all </a:t>
            </a:r>
            <a:r>
              <a:rPr lang="en-US" sz="1800" b="1" dirty="0"/>
              <a:t>source </a:t>
            </a:r>
            <a:r>
              <a:rPr lang="en-US" sz="1800" b="1" dirty="0" smtClean="0"/>
              <a:t>water everywhere.</a:t>
            </a:r>
          </a:p>
          <a:p>
            <a:endParaRPr lang="en-US" sz="1600"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431" y="1828800"/>
            <a:ext cx="464730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393" y="6019800"/>
            <a:ext cx="8970341" cy="400110"/>
          </a:xfrm>
          <a:prstGeom prst="rect">
            <a:avLst/>
          </a:prstGeom>
          <a:noFill/>
        </p:spPr>
        <p:txBody>
          <a:bodyPr wrap="none" rtlCol="0">
            <a:spAutoFit/>
          </a:bodyPr>
          <a:lstStyle/>
          <a:p>
            <a:r>
              <a:rPr lang="en-US" sz="2000" b="1" dirty="0" smtClean="0"/>
              <a:t>Cryptosporidium</a:t>
            </a:r>
            <a:r>
              <a:rPr lang="en-US" sz="2000" b="1" i="1" dirty="0" smtClean="0"/>
              <a:t> </a:t>
            </a:r>
            <a:r>
              <a:rPr lang="en-US" sz="2000" b="1" dirty="0" smtClean="0"/>
              <a:t>has </a:t>
            </a:r>
            <a:r>
              <a:rPr lang="en-US" sz="2000" b="1" u="sng" dirty="0" smtClean="0"/>
              <a:t>never </a:t>
            </a:r>
            <a:r>
              <a:rPr lang="en-US" sz="2000" b="1" dirty="0" smtClean="0"/>
              <a:t>been found in the drinking water that goes to your tap.</a:t>
            </a:r>
          </a:p>
        </p:txBody>
      </p:sp>
    </p:spTree>
    <p:extLst>
      <p:ext uri="{BB962C8B-B14F-4D97-AF65-F5344CB8AC3E}">
        <p14:creationId xmlns:p14="http://schemas.microsoft.com/office/powerpoint/2010/main" val="418631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32425"/>
            <a:ext cx="3962400" cy="1295400"/>
          </a:xfrm>
        </p:spPr>
        <p:txBody>
          <a:bodyPr>
            <a:normAutofit fontScale="90000"/>
          </a:bodyPr>
          <a:lstStyle/>
          <a:p>
            <a:r>
              <a:rPr lang="en-US" i="1" dirty="0" smtClean="0"/>
              <a:t/>
            </a:r>
            <a:br>
              <a:rPr lang="en-US" i="1" dirty="0" smtClean="0"/>
            </a:br>
            <a:r>
              <a:rPr lang="en-US" i="1" dirty="0"/>
              <a:t/>
            </a:r>
            <a:br>
              <a:rPr lang="en-US" i="1" dirty="0"/>
            </a:br>
            <a:r>
              <a:rPr lang="en-US" i="1" dirty="0" smtClean="0"/>
              <a:t>	</a:t>
            </a:r>
            <a:r>
              <a:rPr lang="en-US" sz="4000" i="1" dirty="0" smtClean="0"/>
              <a:t>What is 			  </a:t>
            </a:r>
            <a:r>
              <a:rPr lang="en-US" sz="4000" i="1" dirty="0" err="1" smtClean="0"/>
              <a:t>E.Coli</a:t>
            </a:r>
            <a:r>
              <a:rPr lang="en-US" sz="4000" i="1" dirty="0" smtClean="0"/>
              <a:t>?</a:t>
            </a:r>
            <a:endParaRPr lang="en-US" dirty="0"/>
          </a:p>
        </p:txBody>
      </p:sp>
      <p:sp>
        <p:nvSpPr>
          <p:cNvPr id="4" name="Text Placeholder 3"/>
          <p:cNvSpPr>
            <a:spLocks noGrp="1"/>
          </p:cNvSpPr>
          <p:nvPr>
            <p:ph type="body" sz="half" idx="2"/>
          </p:nvPr>
        </p:nvSpPr>
        <p:spPr>
          <a:xfrm>
            <a:off x="0" y="0"/>
            <a:ext cx="4267200" cy="6858000"/>
          </a:xfrm>
        </p:spPr>
        <p:txBody>
          <a:bodyPr>
            <a:normAutofit/>
          </a:bodyPr>
          <a:lstStyle/>
          <a:p>
            <a:r>
              <a:rPr lang="en-US" sz="1600" b="1" u="sng" dirty="0" err="1" smtClean="0">
                <a:effectLst/>
              </a:rPr>
              <a:t>E.coli</a:t>
            </a:r>
            <a:r>
              <a:rPr lang="en-US" sz="1600" b="1" dirty="0" smtClean="0">
                <a:effectLst/>
              </a:rPr>
              <a:t> is a bacterium that is commonly found in the lower intestine of all warm-blooded creatures. Most </a:t>
            </a:r>
            <a:r>
              <a:rPr lang="en-US" sz="1600" b="1" dirty="0" err="1" smtClean="0">
                <a:effectLst/>
              </a:rPr>
              <a:t>E.coli</a:t>
            </a:r>
            <a:r>
              <a:rPr lang="en-US" sz="1600" b="1" dirty="0" smtClean="0">
                <a:effectLst/>
              </a:rPr>
              <a:t> strains are part of the normal digestive tract, and are harmless, but some, such as type O157:H7, can cause serious food poisoning in humans, and are occasionally responsible for food product recalls. Cells are typically rod-shaped, and 2.0 microns long and 0.5 microns in diameter. </a:t>
            </a:r>
            <a:r>
              <a:rPr lang="en-US" sz="1600" b="1" dirty="0" smtClean="0"/>
              <a:t>A microscope is needed to view </a:t>
            </a:r>
            <a:r>
              <a:rPr lang="en-US" sz="1600" b="1" dirty="0" err="1" smtClean="0"/>
              <a:t>E.coli</a:t>
            </a:r>
            <a:endParaRPr lang="en-US" sz="1600" b="1" dirty="0" smtClean="0">
              <a:effectLst/>
            </a:endParaRPr>
          </a:p>
          <a:p>
            <a:endParaRPr lang="en-US" sz="1600" dirty="0" smtClean="0">
              <a:effectLst/>
            </a:endParaRPr>
          </a:p>
          <a:p>
            <a:r>
              <a:rPr lang="en-US" sz="1600" b="1" dirty="0" smtClean="0">
                <a:effectLst/>
              </a:rPr>
              <a:t>Transmission of E. coli often occurs via unhygienic food preparation, farm contamination due to manure fertilization, irrigation of crops with contaminated water or raw sewage, wild pigs on cropland, or direct consumption of sewage-contaminated water. Dairy and beef cattle are primary reservoirs of E. coli O157:H7. </a:t>
            </a:r>
          </a:p>
          <a:p>
            <a:endParaRPr lang="en-US" sz="1600" dirty="0"/>
          </a:p>
          <a:p>
            <a:r>
              <a:rPr lang="en-US" sz="1600" b="1" dirty="0" smtClean="0">
                <a:effectLst/>
              </a:rPr>
              <a:t>Food products associated with </a:t>
            </a:r>
            <a:r>
              <a:rPr lang="en-US" sz="1600" b="1" dirty="0" err="1" smtClean="0">
                <a:effectLst/>
              </a:rPr>
              <a:t>E.coli</a:t>
            </a:r>
            <a:r>
              <a:rPr lang="en-US" sz="1600" b="1" dirty="0" smtClean="0">
                <a:effectLst/>
              </a:rPr>
              <a:t> outbreaks include cucumber, raw ground beef, raw seed sprouts, spinach, raw milk, unpasteurized juice, unpasteurized cheese, and foods contaminated by infected food workers.</a:t>
            </a:r>
          </a:p>
          <a:p>
            <a:endParaRPr lang="en-US" sz="1600" b="1" dirty="0"/>
          </a:p>
          <a:p>
            <a:endParaRPr lang="en-US" sz="1600" b="1" dirty="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46577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67200" y="4343399"/>
            <a:ext cx="4800600" cy="2092881"/>
          </a:xfrm>
          <a:prstGeom prst="rect">
            <a:avLst/>
          </a:prstGeom>
          <a:noFill/>
        </p:spPr>
        <p:txBody>
          <a:bodyPr wrap="square" rtlCol="0">
            <a:spAutoFit/>
          </a:bodyPr>
          <a:lstStyle/>
          <a:p>
            <a:r>
              <a:rPr lang="en-US" sz="1600" b="1" dirty="0" smtClean="0">
                <a:effectLst/>
              </a:rPr>
              <a:t>According to the Food and Drug Administration, </a:t>
            </a:r>
          </a:p>
          <a:p>
            <a:r>
              <a:rPr lang="en-US" sz="1600" b="1" dirty="0" smtClean="0">
                <a:effectLst/>
              </a:rPr>
              <a:t>the transmission of </a:t>
            </a:r>
            <a:r>
              <a:rPr lang="en-US" sz="1600" b="1" dirty="0" err="1" smtClean="0">
                <a:effectLst/>
              </a:rPr>
              <a:t>E.coli</a:t>
            </a:r>
            <a:r>
              <a:rPr lang="en-US" sz="1600" b="1" dirty="0" smtClean="0">
                <a:effectLst/>
              </a:rPr>
              <a:t> can be disrupted by cooking </a:t>
            </a:r>
          </a:p>
          <a:p>
            <a:r>
              <a:rPr lang="en-US" sz="1600" b="1" dirty="0" smtClean="0">
                <a:effectLst/>
              </a:rPr>
              <a:t>food properly, preventing cross-contamination, gloves for food workers, enforcing health care policies so food industry workers seek treatment when they are ill, pasteurization of juice or dairy products, and proper hand washing methods.</a:t>
            </a:r>
          </a:p>
          <a:p>
            <a:endParaRPr lang="en-US" dirty="0"/>
          </a:p>
        </p:txBody>
      </p:sp>
      <p:sp>
        <p:nvSpPr>
          <p:cNvPr id="7" name="TextBox 6"/>
          <p:cNvSpPr txBox="1"/>
          <p:nvPr/>
        </p:nvSpPr>
        <p:spPr>
          <a:xfrm>
            <a:off x="0" y="6436280"/>
            <a:ext cx="9144000" cy="369332"/>
          </a:xfrm>
          <a:prstGeom prst="rect">
            <a:avLst/>
          </a:prstGeom>
          <a:noFill/>
        </p:spPr>
        <p:txBody>
          <a:bodyPr wrap="square" rtlCol="0">
            <a:spAutoFit/>
          </a:bodyPr>
          <a:lstStyle/>
          <a:p>
            <a:r>
              <a:rPr lang="en-US" b="1" dirty="0" smtClean="0"/>
              <a:t>   As with Cryptosporidium,  </a:t>
            </a:r>
            <a:r>
              <a:rPr lang="en-US" b="1" dirty="0" err="1" smtClean="0"/>
              <a:t>E.coli</a:t>
            </a:r>
            <a:r>
              <a:rPr lang="en-US" b="1" dirty="0" smtClean="0"/>
              <a:t> has </a:t>
            </a:r>
            <a:r>
              <a:rPr lang="en-US" b="1" u="sng" dirty="0" smtClean="0"/>
              <a:t>never</a:t>
            </a:r>
            <a:r>
              <a:rPr lang="en-US" b="1" dirty="0" smtClean="0"/>
              <a:t> been found the drinking water going to your tap.</a:t>
            </a:r>
            <a:endParaRPr lang="en-US" b="1" dirty="0"/>
          </a:p>
        </p:txBody>
      </p:sp>
    </p:spTree>
    <p:extLst>
      <p:ext uri="{BB962C8B-B14F-4D97-AF65-F5344CB8AC3E}">
        <p14:creationId xmlns:p14="http://schemas.microsoft.com/office/powerpoint/2010/main" val="196215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b="1" u="sng" dirty="0"/>
              <a:t>Water Treatment Process for Eliminating Microbial </a:t>
            </a:r>
            <a:r>
              <a:rPr lang="en-US" b="1" u="sng" dirty="0" smtClean="0"/>
              <a:t>Pathogens and </a:t>
            </a:r>
            <a:r>
              <a:rPr lang="en-US" b="1" u="sng" dirty="0"/>
              <a:t>Inorganic Solids from Drinking Water</a:t>
            </a:r>
            <a:br>
              <a:rPr lang="en-US" b="1" u="sng" dirty="0"/>
            </a:br>
            <a:endParaRPr lang="en-US" dirty="0"/>
          </a:p>
        </p:txBody>
      </p:sp>
    </p:spTree>
    <p:extLst>
      <p:ext uri="{BB962C8B-B14F-4D97-AF65-F5344CB8AC3E}">
        <p14:creationId xmlns:p14="http://schemas.microsoft.com/office/powerpoint/2010/main" val="139035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55750"/>
          </a:xfrm>
          <a:prstGeom prst="rect">
            <a:avLst/>
          </a:prstGeom>
          <a:noFill/>
        </p:spPr>
        <p:txBody>
          <a:bodyPr wrap="square" rtlCol="0">
            <a:spAutoFit/>
          </a:bodyPr>
          <a:lstStyle/>
          <a:p>
            <a:r>
              <a:rPr lang="en-US" b="1" dirty="0" smtClean="0"/>
              <a:t>		</a:t>
            </a:r>
            <a:r>
              <a:rPr lang="en-US" sz="3600" b="1" u="sng" dirty="0" smtClean="0"/>
              <a:t>Water Treatment Process</a:t>
            </a:r>
          </a:p>
          <a:p>
            <a:endParaRPr lang="en-US" b="1" dirty="0"/>
          </a:p>
          <a:p>
            <a:r>
              <a:rPr lang="en-US" b="1" dirty="0" smtClean="0"/>
              <a:t>1</a:t>
            </a:r>
            <a:r>
              <a:rPr lang="en-US" b="1" dirty="0"/>
              <a:t>.  </a:t>
            </a:r>
            <a:r>
              <a:rPr lang="en-US" b="1" dirty="0" smtClean="0"/>
              <a:t>Water coming in from the river is run through specially </a:t>
            </a:r>
            <a:r>
              <a:rPr lang="en-US" b="1" dirty="0"/>
              <a:t>designed </a:t>
            </a:r>
            <a:r>
              <a:rPr lang="en-US" b="1" u="sng" dirty="0"/>
              <a:t>screens</a:t>
            </a:r>
            <a:r>
              <a:rPr lang="en-US" b="1" dirty="0"/>
              <a:t> </a:t>
            </a:r>
            <a:r>
              <a:rPr lang="en-US" b="1" dirty="0" smtClean="0"/>
              <a:t>to capture large </a:t>
            </a:r>
            <a:r>
              <a:rPr lang="en-US" b="1" dirty="0"/>
              <a:t>pieces of material, such as sticks and debris, and keeps them out of the treatment system. </a:t>
            </a:r>
            <a:endParaRPr lang="en-US" b="1" dirty="0" smtClean="0"/>
          </a:p>
          <a:p>
            <a:r>
              <a:rPr lang="en-US" b="1" dirty="0" smtClean="0"/>
              <a:t>			(1)			</a:t>
            </a:r>
            <a:r>
              <a:rPr lang="en-US" b="1" dirty="0"/>
              <a:t>	</a:t>
            </a:r>
            <a:r>
              <a:rPr lang="en-US" b="1" dirty="0" smtClean="0"/>
              <a:t>     </a:t>
            </a:r>
            <a:r>
              <a:rPr lang="en-US" b="1" dirty="0" smtClean="0"/>
              <a:t>(2)</a:t>
            </a:r>
          </a:p>
          <a:p>
            <a:r>
              <a:rPr lang="en-US" b="1" dirty="0" smtClean="0"/>
              <a:t>						</a:t>
            </a:r>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a:t/>
            </a:r>
            <a:br>
              <a:rPr lang="en-US" b="1" dirty="0"/>
            </a:br>
            <a:endParaRPr lang="en-US" b="1" dirty="0" smtClean="0"/>
          </a:p>
          <a:p>
            <a:r>
              <a:rPr lang="en-US" b="1" dirty="0" smtClean="0"/>
              <a:t>2</a:t>
            </a:r>
            <a:r>
              <a:rPr lang="en-US" b="1" dirty="0"/>
              <a:t>. The next step is called </a:t>
            </a:r>
            <a:r>
              <a:rPr lang="en-US" b="1" u="sng" dirty="0" smtClean="0"/>
              <a:t>sedimentation</a:t>
            </a:r>
            <a:r>
              <a:rPr lang="en-US" b="1" dirty="0"/>
              <a:t>. </a:t>
            </a:r>
            <a:r>
              <a:rPr lang="en-US" b="1" dirty="0" smtClean="0"/>
              <a:t>Approved chemicals </a:t>
            </a:r>
            <a:r>
              <a:rPr lang="en-US" b="1" dirty="0"/>
              <a:t>are added to the raw water </a:t>
            </a:r>
            <a:r>
              <a:rPr lang="en-US" b="1" dirty="0" smtClean="0"/>
              <a:t>in mechanical mixers to cause </a:t>
            </a:r>
            <a:r>
              <a:rPr lang="en-US" b="1" dirty="0"/>
              <a:t>the </a:t>
            </a:r>
            <a:r>
              <a:rPr lang="en-US" b="1" dirty="0" smtClean="0"/>
              <a:t>mud particles </a:t>
            </a:r>
            <a:r>
              <a:rPr lang="en-US" b="1" dirty="0"/>
              <a:t>to clump </a:t>
            </a:r>
            <a:r>
              <a:rPr lang="en-US" b="1" dirty="0" smtClean="0"/>
              <a:t>together, and they become </a:t>
            </a:r>
            <a:r>
              <a:rPr lang="en-US" b="1" dirty="0"/>
              <a:t>heavy and </a:t>
            </a:r>
            <a:r>
              <a:rPr lang="en-US" b="1" dirty="0" smtClean="0"/>
              <a:t>sink to </a:t>
            </a:r>
            <a:r>
              <a:rPr lang="en-US" b="1" dirty="0"/>
              <a:t>the bottom of the tanks. </a:t>
            </a:r>
            <a:r>
              <a:rPr lang="en-US" b="1" dirty="0" smtClean="0"/>
              <a:t> The </a:t>
            </a:r>
            <a:r>
              <a:rPr lang="en-US" b="1" dirty="0"/>
              <a:t>water flows out and into another holding </a:t>
            </a:r>
            <a:r>
              <a:rPr lang="en-US" b="1" dirty="0" smtClean="0"/>
              <a:t>area, </a:t>
            </a:r>
            <a:r>
              <a:rPr lang="en-US" b="1" dirty="0"/>
              <a:t>leaving the </a:t>
            </a:r>
            <a:r>
              <a:rPr lang="en-US" b="1" dirty="0" smtClean="0"/>
              <a:t>mud </a:t>
            </a:r>
            <a:r>
              <a:rPr lang="en-US" b="1" dirty="0"/>
              <a:t>in the bottom of the tank</a:t>
            </a:r>
            <a:r>
              <a:rPr lang="en-US" b="1" dirty="0" smtClean="0"/>
              <a:t>. The ‘mud’ is collected and disposed of at the landfill.</a:t>
            </a:r>
          </a:p>
          <a:p>
            <a:r>
              <a:rPr lang="en-US" b="1" dirty="0" smtClean="0"/>
              <a:t> </a:t>
            </a:r>
            <a:endParaRPr lang="en-US" b="1" dirty="0"/>
          </a:p>
          <a:p>
            <a:r>
              <a:rPr lang="en-US" b="1" dirty="0" smtClean="0"/>
              <a:t> </a:t>
            </a:r>
            <a:endParaRPr lang="en-US" b="1" dirty="0"/>
          </a:p>
          <a:p>
            <a:endParaRPr lang="en-US" b="1" dirty="0"/>
          </a:p>
          <a:p>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52600"/>
            <a:ext cx="2286000" cy="266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953000" cy="266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87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924</Words>
  <Application>Microsoft Office PowerPoint</Application>
  <PresentationFormat>On-screen Show (4:3)</PresentationFormat>
  <Paragraphs>140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Water Quality Report for Columbus and Fort Benning, Georgia</vt:lpstr>
      <vt:lpstr>PowerPoint Presentation</vt:lpstr>
      <vt:lpstr>PowerPoint Presentation</vt:lpstr>
      <vt:lpstr>PowerPoint Presentation</vt:lpstr>
      <vt:lpstr>Microbial Contaminants</vt:lpstr>
      <vt:lpstr>   What is Cryptosporidium?</vt:lpstr>
      <vt:lpstr>   What is      E.Coli?</vt:lpstr>
      <vt:lpstr>Water Treatment Process for Eliminating Microbial Pathogens and Inorganic Solids from Drinking Water </vt:lpstr>
      <vt:lpstr>PowerPoint Presentation</vt:lpstr>
      <vt:lpstr>PowerPoint Presentation</vt:lpstr>
      <vt:lpstr>PowerPoint Presentation</vt:lpstr>
      <vt:lpstr>PowerPoint Presentation</vt:lpstr>
      <vt:lpstr>PowerPoint Presentation</vt:lpstr>
      <vt:lpstr>PowerPoint Presentation</vt:lpstr>
      <vt:lpstr>Laboratory</vt:lpstr>
      <vt:lpstr>Thanks for your Participation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Quality Report for Columbus and Fort Benning, Georgia</dc:title>
  <dc:creator> </dc:creator>
  <cp:lastModifiedBy> </cp:lastModifiedBy>
  <cp:revision>27</cp:revision>
  <dcterms:created xsi:type="dcterms:W3CDTF">2011-09-12T16:55:24Z</dcterms:created>
  <dcterms:modified xsi:type="dcterms:W3CDTF">2011-09-13T14:20:41Z</dcterms:modified>
</cp:coreProperties>
</file>